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3" r:id="rId2"/>
    <p:sldMasterId id="2147483685" r:id="rId3"/>
  </p:sldMasterIdLst>
  <p:notesMasterIdLst>
    <p:notesMasterId r:id="rId37"/>
  </p:notesMasterIdLst>
  <p:sldIdLst>
    <p:sldId id="256" r:id="rId4"/>
    <p:sldId id="299" r:id="rId5"/>
    <p:sldId id="300" r:id="rId6"/>
    <p:sldId id="301" r:id="rId7"/>
    <p:sldId id="257" r:id="rId8"/>
    <p:sldId id="274" r:id="rId9"/>
    <p:sldId id="304" r:id="rId10"/>
    <p:sldId id="303" r:id="rId11"/>
    <p:sldId id="275" r:id="rId12"/>
    <p:sldId id="276" r:id="rId13"/>
    <p:sldId id="258" r:id="rId14"/>
    <p:sldId id="259" r:id="rId15"/>
    <p:sldId id="260" r:id="rId16"/>
    <p:sldId id="271" r:id="rId17"/>
    <p:sldId id="272" r:id="rId18"/>
    <p:sldId id="261" r:id="rId19"/>
    <p:sldId id="266" r:id="rId20"/>
    <p:sldId id="273" r:id="rId21"/>
    <p:sldId id="283" r:id="rId22"/>
    <p:sldId id="284" r:id="rId23"/>
    <p:sldId id="285" r:id="rId24"/>
    <p:sldId id="286" r:id="rId25"/>
    <p:sldId id="287" r:id="rId26"/>
    <p:sldId id="288" r:id="rId27"/>
    <p:sldId id="289" r:id="rId28"/>
    <p:sldId id="290" r:id="rId29"/>
    <p:sldId id="294" r:id="rId30"/>
    <p:sldId id="292" r:id="rId31"/>
    <p:sldId id="295" r:id="rId32"/>
    <p:sldId id="296" r:id="rId33"/>
    <p:sldId id="293" r:id="rId34"/>
    <p:sldId id="297" r:id="rId35"/>
    <p:sldId id="302"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45" y="-7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BAB246-FC91-47E6-AD16-14B7223D2BC4}" type="datetimeFigureOut">
              <a:rPr lang="en-US" smtClean="0"/>
              <a:t>11/18/2015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AE07D3-0139-49C1-879B-E5EB862F7691}" type="slidenum">
              <a:rPr lang="en-US" smtClean="0"/>
              <a:t>‹#›</a:t>
            </a:fld>
            <a:endParaRPr lang="en-US"/>
          </a:p>
        </p:txBody>
      </p:sp>
    </p:spTree>
    <p:extLst>
      <p:ext uri="{BB962C8B-B14F-4D97-AF65-F5344CB8AC3E}">
        <p14:creationId xmlns:p14="http://schemas.microsoft.com/office/powerpoint/2010/main" val="1639876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1C1FB628-4ABC-44AC-8D25-3A075D0679CB}" type="slidenum">
              <a:rPr lang="en-US" smtClean="0">
                <a:solidFill>
                  <a:prstClr val="black"/>
                </a:solidFill>
                <a:latin typeface="Arial" pitchFamily="34" charset="0"/>
              </a:rPr>
              <a:pPr/>
              <a:t>29</a:t>
            </a:fld>
            <a:endParaRPr lang="en-US" smtClean="0">
              <a:solidFill>
                <a:prstClr val="black"/>
              </a:solidFill>
              <a:latin typeface="Arial" pitchFamily="34"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r>
              <a:rPr lang="en-US" smtClean="0">
                <a:latin typeface="Arial" pitchFamily="34" charset="0"/>
              </a:rPr>
              <a:t>Most governmental CMR contracts have these features: The CM is selected based on chiefly or entirely on qualifications.  The owner employs the A/E.  The CM works with the owner and the A/E during the design phase providing “preconstruction services:” evaluating costs, estimating, providing value analysis, scheduling, and constructability advice.  The owner pays for these preconstruction services separately from the construction services.  If there are long lead procurements or certain construction items that must be fast-tracked, these are also paid separately during this preconstruction phase.  As the design nears completion, the owner and the CM negotiate a price or fee for the project.  This might be a lump sum price or a cost reimbursable contract with a fixed fee.  If the owner and CM cannot agree on the price, the CM is paid for the preconstruction services and the owner will seek a different contractor for construction.  A common fee arrangement is a “Guaranteed Maximum Price” (GMP).  The CMR will subcontract all or most of the work.  If the final cost is less than the GMP, the CM and the owner may split the savings by a pre-agreed formula.</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8FABA1D-F754-4855-9298-B3F1B13E354C}" type="datetimeFigureOut">
              <a:rPr lang="en-US" smtClean="0"/>
              <a:t>11/18/2015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B7329-ABF6-4505-89A0-0D1FFC74A17E}" type="slidenum">
              <a:rPr lang="en-US" smtClean="0"/>
              <a:t>‹#›</a:t>
            </a:fld>
            <a:endParaRPr lang="en-US"/>
          </a:p>
        </p:txBody>
      </p:sp>
    </p:spTree>
    <p:extLst>
      <p:ext uri="{BB962C8B-B14F-4D97-AF65-F5344CB8AC3E}">
        <p14:creationId xmlns:p14="http://schemas.microsoft.com/office/powerpoint/2010/main" val="3092092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FABA1D-F754-4855-9298-B3F1B13E354C}" type="datetimeFigureOut">
              <a:rPr lang="en-US" smtClean="0"/>
              <a:t>11/18/2015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B7329-ABF6-4505-89A0-0D1FFC74A17E}" type="slidenum">
              <a:rPr lang="en-US" smtClean="0"/>
              <a:t>‹#›</a:t>
            </a:fld>
            <a:endParaRPr lang="en-US"/>
          </a:p>
        </p:txBody>
      </p:sp>
    </p:spTree>
    <p:extLst>
      <p:ext uri="{BB962C8B-B14F-4D97-AF65-F5344CB8AC3E}">
        <p14:creationId xmlns:p14="http://schemas.microsoft.com/office/powerpoint/2010/main" val="2834642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FABA1D-F754-4855-9298-B3F1B13E354C}" type="datetimeFigureOut">
              <a:rPr lang="en-US" smtClean="0"/>
              <a:t>11/18/2015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B7329-ABF6-4505-89A0-0D1FFC74A17E}" type="slidenum">
              <a:rPr lang="en-US" smtClean="0"/>
              <a:t>‹#›</a:t>
            </a:fld>
            <a:endParaRPr lang="en-US"/>
          </a:p>
        </p:txBody>
      </p:sp>
    </p:spTree>
    <p:extLst>
      <p:ext uri="{BB962C8B-B14F-4D97-AF65-F5344CB8AC3E}">
        <p14:creationId xmlns:p14="http://schemas.microsoft.com/office/powerpoint/2010/main" val="19154195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948D1E8-9919-448F-8F68-47911C026EC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052307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863BC6-B8CA-4F46-98E6-1D95495E8476}" type="datetimeFigureOut">
              <a:rPr lang="en-US" smtClean="0">
                <a:solidFill>
                  <a:prstClr val="black">
                    <a:tint val="75000"/>
                  </a:prstClr>
                </a:solidFill>
              </a:rPr>
              <a:pPr/>
              <a:t>11/18/2015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CEDCEE06-0211-44EC-9B5D-1D6D3F746D8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036656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863BC6-B8CA-4F46-98E6-1D95495E8476}" type="datetimeFigureOut">
              <a:rPr lang="en-US" smtClean="0">
                <a:solidFill>
                  <a:prstClr val="black">
                    <a:tint val="75000"/>
                  </a:prstClr>
                </a:solidFill>
              </a:rPr>
              <a:pPr/>
              <a:t>11/18/2015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CEDCEE06-0211-44EC-9B5D-1D6D3F746D8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158164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863BC6-B8CA-4F46-98E6-1D95495E8476}" type="datetimeFigureOut">
              <a:rPr lang="en-US" smtClean="0">
                <a:solidFill>
                  <a:prstClr val="black">
                    <a:tint val="75000"/>
                  </a:prstClr>
                </a:solidFill>
              </a:rPr>
              <a:pPr/>
              <a:t>11/18/2015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CEDCEE06-0211-44EC-9B5D-1D6D3F746D8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663347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863BC6-B8CA-4F46-98E6-1D95495E8476}" type="datetimeFigureOut">
              <a:rPr lang="en-US" smtClean="0">
                <a:solidFill>
                  <a:prstClr val="black">
                    <a:tint val="75000"/>
                  </a:prstClr>
                </a:solidFill>
              </a:rPr>
              <a:pPr/>
              <a:t>11/18/2015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CEDCEE06-0211-44EC-9B5D-1D6D3F746D8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143647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863BC6-B8CA-4F46-98E6-1D95495E8476}" type="datetimeFigureOut">
              <a:rPr lang="en-US" smtClean="0">
                <a:solidFill>
                  <a:prstClr val="black">
                    <a:tint val="75000"/>
                  </a:prstClr>
                </a:solidFill>
              </a:rPr>
              <a:pPr/>
              <a:t>11/18/2015</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CEDCEE06-0211-44EC-9B5D-1D6D3F746D8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083614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863BC6-B8CA-4F46-98E6-1D95495E8476}" type="datetimeFigureOut">
              <a:rPr lang="en-US" smtClean="0">
                <a:solidFill>
                  <a:prstClr val="black">
                    <a:tint val="75000"/>
                  </a:prstClr>
                </a:solidFill>
              </a:rPr>
              <a:pPr/>
              <a:t>11/18/2015</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CEDCEE06-0211-44EC-9B5D-1D6D3F746D8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916908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863BC6-B8CA-4F46-98E6-1D95495E8476}" type="datetimeFigureOut">
              <a:rPr lang="en-US" smtClean="0">
                <a:solidFill>
                  <a:prstClr val="black">
                    <a:tint val="75000"/>
                  </a:prstClr>
                </a:solidFill>
              </a:rPr>
              <a:pPr/>
              <a:t>11/18/2015</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CEDCEE06-0211-44EC-9B5D-1D6D3F746D8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44025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FABA1D-F754-4855-9298-B3F1B13E354C}" type="datetimeFigureOut">
              <a:rPr lang="en-US" smtClean="0"/>
              <a:t>11/18/2015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B7329-ABF6-4505-89A0-0D1FFC74A17E}" type="slidenum">
              <a:rPr lang="en-US" smtClean="0"/>
              <a:t>‹#›</a:t>
            </a:fld>
            <a:endParaRPr lang="en-US"/>
          </a:p>
        </p:txBody>
      </p:sp>
    </p:spTree>
    <p:extLst>
      <p:ext uri="{BB962C8B-B14F-4D97-AF65-F5344CB8AC3E}">
        <p14:creationId xmlns:p14="http://schemas.microsoft.com/office/powerpoint/2010/main" val="31984990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863BC6-B8CA-4F46-98E6-1D95495E8476}" type="datetimeFigureOut">
              <a:rPr lang="en-US" smtClean="0">
                <a:solidFill>
                  <a:prstClr val="black">
                    <a:tint val="75000"/>
                  </a:prstClr>
                </a:solidFill>
              </a:rPr>
              <a:pPr/>
              <a:t>11/18/2015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CEDCEE06-0211-44EC-9B5D-1D6D3F746D8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6428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863BC6-B8CA-4F46-98E6-1D95495E8476}" type="datetimeFigureOut">
              <a:rPr lang="en-US" smtClean="0">
                <a:solidFill>
                  <a:prstClr val="black">
                    <a:tint val="75000"/>
                  </a:prstClr>
                </a:solidFill>
              </a:rPr>
              <a:pPr/>
              <a:t>11/18/2015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CEDCEE06-0211-44EC-9B5D-1D6D3F746D8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01502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863BC6-B8CA-4F46-98E6-1D95495E8476}" type="datetimeFigureOut">
              <a:rPr lang="en-US" smtClean="0">
                <a:solidFill>
                  <a:prstClr val="black">
                    <a:tint val="75000"/>
                  </a:prstClr>
                </a:solidFill>
              </a:rPr>
              <a:pPr/>
              <a:t>11/18/2015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CEDCEE06-0211-44EC-9B5D-1D6D3F746D8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053014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863BC6-B8CA-4F46-98E6-1D95495E8476}" type="datetimeFigureOut">
              <a:rPr lang="en-US" smtClean="0">
                <a:solidFill>
                  <a:prstClr val="black">
                    <a:tint val="75000"/>
                  </a:prstClr>
                </a:solidFill>
              </a:rPr>
              <a:pPr/>
              <a:t>11/18/2015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CEDCEE06-0211-44EC-9B5D-1D6D3F746D8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988613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863BC6-B8CA-4F46-98E6-1D95495E8476}" type="datetimeFigureOut">
              <a:rPr lang="en-US" smtClean="0">
                <a:solidFill>
                  <a:prstClr val="black">
                    <a:tint val="75000"/>
                  </a:prstClr>
                </a:solidFill>
              </a:rPr>
              <a:pPr/>
              <a:t>11/18/2015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CEDCEE06-0211-44EC-9B5D-1D6D3F746D8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711460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863BC6-B8CA-4F46-98E6-1D95495E8476}" type="datetimeFigureOut">
              <a:rPr lang="en-US" smtClean="0">
                <a:solidFill>
                  <a:prstClr val="black">
                    <a:tint val="75000"/>
                  </a:prstClr>
                </a:solidFill>
              </a:rPr>
              <a:pPr/>
              <a:t>11/18/2015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CEDCEE06-0211-44EC-9B5D-1D6D3F746D8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1753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863BC6-B8CA-4F46-98E6-1D95495E8476}" type="datetimeFigureOut">
              <a:rPr lang="en-US" smtClean="0">
                <a:solidFill>
                  <a:prstClr val="black">
                    <a:tint val="75000"/>
                  </a:prstClr>
                </a:solidFill>
              </a:rPr>
              <a:pPr/>
              <a:t>11/18/2015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CEDCEE06-0211-44EC-9B5D-1D6D3F746D8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415591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863BC6-B8CA-4F46-98E6-1D95495E8476}" type="datetimeFigureOut">
              <a:rPr lang="en-US" smtClean="0">
                <a:solidFill>
                  <a:prstClr val="black">
                    <a:tint val="75000"/>
                  </a:prstClr>
                </a:solidFill>
              </a:rPr>
              <a:pPr/>
              <a:t>11/18/2015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CEDCEE06-0211-44EC-9B5D-1D6D3F746D8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520891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863BC6-B8CA-4F46-98E6-1D95495E8476}" type="datetimeFigureOut">
              <a:rPr lang="en-US" smtClean="0">
                <a:solidFill>
                  <a:prstClr val="black">
                    <a:tint val="75000"/>
                  </a:prstClr>
                </a:solidFill>
              </a:rPr>
              <a:pPr/>
              <a:t>11/18/2015</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CEDCEE06-0211-44EC-9B5D-1D6D3F746D8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5394551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863BC6-B8CA-4F46-98E6-1D95495E8476}" type="datetimeFigureOut">
              <a:rPr lang="en-US" smtClean="0">
                <a:solidFill>
                  <a:prstClr val="black">
                    <a:tint val="75000"/>
                  </a:prstClr>
                </a:solidFill>
              </a:rPr>
              <a:pPr/>
              <a:t>11/18/2015</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CEDCEE06-0211-44EC-9B5D-1D6D3F746D8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40393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FABA1D-F754-4855-9298-B3F1B13E354C}" type="datetimeFigureOut">
              <a:rPr lang="en-US" smtClean="0"/>
              <a:t>11/18/2015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B7329-ABF6-4505-89A0-0D1FFC74A17E}" type="slidenum">
              <a:rPr lang="en-US" smtClean="0"/>
              <a:t>‹#›</a:t>
            </a:fld>
            <a:endParaRPr lang="en-US"/>
          </a:p>
        </p:txBody>
      </p:sp>
    </p:spTree>
    <p:extLst>
      <p:ext uri="{BB962C8B-B14F-4D97-AF65-F5344CB8AC3E}">
        <p14:creationId xmlns:p14="http://schemas.microsoft.com/office/powerpoint/2010/main" val="84301234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863BC6-B8CA-4F46-98E6-1D95495E8476}" type="datetimeFigureOut">
              <a:rPr lang="en-US" smtClean="0">
                <a:solidFill>
                  <a:prstClr val="black">
                    <a:tint val="75000"/>
                  </a:prstClr>
                </a:solidFill>
              </a:rPr>
              <a:pPr/>
              <a:t>11/18/2015</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CEDCEE06-0211-44EC-9B5D-1D6D3F746D8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2175366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863BC6-B8CA-4F46-98E6-1D95495E8476}" type="datetimeFigureOut">
              <a:rPr lang="en-US" smtClean="0">
                <a:solidFill>
                  <a:prstClr val="black">
                    <a:tint val="75000"/>
                  </a:prstClr>
                </a:solidFill>
              </a:rPr>
              <a:pPr/>
              <a:t>11/18/2015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CEDCEE06-0211-44EC-9B5D-1D6D3F746D8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6762274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863BC6-B8CA-4F46-98E6-1D95495E8476}" type="datetimeFigureOut">
              <a:rPr lang="en-US" smtClean="0">
                <a:solidFill>
                  <a:prstClr val="black">
                    <a:tint val="75000"/>
                  </a:prstClr>
                </a:solidFill>
              </a:rPr>
              <a:pPr/>
              <a:t>11/18/2015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CEDCEE06-0211-44EC-9B5D-1D6D3F746D8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3435413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863BC6-B8CA-4F46-98E6-1D95495E8476}" type="datetimeFigureOut">
              <a:rPr lang="en-US" smtClean="0">
                <a:solidFill>
                  <a:prstClr val="black">
                    <a:tint val="75000"/>
                  </a:prstClr>
                </a:solidFill>
              </a:rPr>
              <a:pPr/>
              <a:t>11/18/2015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CEDCEE06-0211-44EC-9B5D-1D6D3F746D8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1614323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863BC6-B8CA-4F46-98E6-1D95495E8476}" type="datetimeFigureOut">
              <a:rPr lang="en-US" smtClean="0">
                <a:solidFill>
                  <a:prstClr val="black">
                    <a:tint val="75000"/>
                  </a:prstClr>
                </a:solidFill>
              </a:rPr>
              <a:pPr/>
              <a:t>11/18/2015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CEDCEE06-0211-44EC-9B5D-1D6D3F746D8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10077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FABA1D-F754-4855-9298-B3F1B13E354C}" type="datetimeFigureOut">
              <a:rPr lang="en-US" smtClean="0"/>
              <a:t>11/18/2015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4B7329-ABF6-4505-89A0-0D1FFC74A17E}" type="slidenum">
              <a:rPr lang="en-US" smtClean="0"/>
              <a:t>‹#›</a:t>
            </a:fld>
            <a:endParaRPr lang="en-US"/>
          </a:p>
        </p:txBody>
      </p:sp>
    </p:spTree>
    <p:extLst>
      <p:ext uri="{BB962C8B-B14F-4D97-AF65-F5344CB8AC3E}">
        <p14:creationId xmlns:p14="http://schemas.microsoft.com/office/powerpoint/2010/main" val="4233236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FABA1D-F754-4855-9298-B3F1B13E354C}" type="datetimeFigureOut">
              <a:rPr lang="en-US" smtClean="0"/>
              <a:t>11/18/2015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4B7329-ABF6-4505-89A0-0D1FFC74A17E}" type="slidenum">
              <a:rPr lang="en-US" smtClean="0"/>
              <a:t>‹#›</a:t>
            </a:fld>
            <a:endParaRPr lang="en-US"/>
          </a:p>
        </p:txBody>
      </p:sp>
    </p:spTree>
    <p:extLst>
      <p:ext uri="{BB962C8B-B14F-4D97-AF65-F5344CB8AC3E}">
        <p14:creationId xmlns:p14="http://schemas.microsoft.com/office/powerpoint/2010/main" val="587715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FABA1D-F754-4855-9298-B3F1B13E354C}" type="datetimeFigureOut">
              <a:rPr lang="en-US" smtClean="0"/>
              <a:t>11/18/2015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4B7329-ABF6-4505-89A0-0D1FFC74A17E}" type="slidenum">
              <a:rPr lang="en-US" smtClean="0"/>
              <a:t>‹#›</a:t>
            </a:fld>
            <a:endParaRPr lang="en-US"/>
          </a:p>
        </p:txBody>
      </p:sp>
    </p:spTree>
    <p:extLst>
      <p:ext uri="{BB962C8B-B14F-4D97-AF65-F5344CB8AC3E}">
        <p14:creationId xmlns:p14="http://schemas.microsoft.com/office/powerpoint/2010/main" val="4155045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FABA1D-F754-4855-9298-B3F1B13E354C}" type="datetimeFigureOut">
              <a:rPr lang="en-US" smtClean="0"/>
              <a:t>11/18/2015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4B7329-ABF6-4505-89A0-0D1FFC74A17E}" type="slidenum">
              <a:rPr lang="en-US" smtClean="0"/>
              <a:t>‹#›</a:t>
            </a:fld>
            <a:endParaRPr lang="en-US"/>
          </a:p>
        </p:txBody>
      </p:sp>
    </p:spTree>
    <p:extLst>
      <p:ext uri="{BB962C8B-B14F-4D97-AF65-F5344CB8AC3E}">
        <p14:creationId xmlns:p14="http://schemas.microsoft.com/office/powerpoint/2010/main" val="344133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FABA1D-F754-4855-9298-B3F1B13E354C}" type="datetimeFigureOut">
              <a:rPr lang="en-US" smtClean="0"/>
              <a:t>11/18/2015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4B7329-ABF6-4505-89A0-0D1FFC74A17E}" type="slidenum">
              <a:rPr lang="en-US" smtClean="0"/>
              <a:t>‹#›</a:t>
            </a:fld>
            <a:endParaRPr lang="en-US"/>
          </a:p>
        </p:txBody>
      </p:sp>
    </p:spTree>
    <p:extLst>
      <p:ext uri="{BB962C8B-B14F-4D97-AF65-F5344CB8AC3E}">
        <p14:creationId xmlns:p14="http://schemas.microsoft.com/office/powerpoint/2010/main" val="1258441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FABA1D-F754-4855-9298-B3F1B13E354C}" type="datetimeFigureOut">
              <a:rPr lang="en-US" smtClean="0"/>
              <a:t>11/18/2015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4B7329-ABF6-4505-89A0-0D1FFC74A17E}" type="slidenum">
              <a:rPr lang="en-US" smtClean="0"/>
              <a:t>‹#›</a:t>
            </a:fld>
            <a:endParaRPr lang="en-US"/>
          </a:p>
        </p:txBody>
      </p:sp>
    </p:spTree>
    <p:extLst>
      <p:ext uri="{BB962C8B-B14F-4D97-AF65-F5344CB8AC3E}">
        <p14:creationId xmlns:p14="http://schemas.microsoft.com/office/powerpoint/2010/main" val="2453540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FABA1D-F754-4855-9298-B3F1B13E354C}" type="datetimeFigureOut">
              <a:rPr lang="en-US" smtClean="0"/>
              <a:t>11/18/2015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4B7329-ABF6-4505-89A0-0D1FFC74A17E}" type="slidenum">
              <a:rPr lang="en-US" smtClean="0"/>
              <a:t>‹#›</a:t>
            </a:fld>
            <a:endParaRPr lang="en-US"/>
          </a:p>
        </p:txBody>
      </p:sp>
    </p:spTree>
    <p:extLst>
      <p:ext uri="{BB962C8B-B14F-4D97-AF65-F5344CB8AC3E}">
        <p14:creationId xmlns:p14="http://schemas.microsoft.com/office/powerpoint/2010/main" val="4405500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97"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863BC6-B8CA-4F46-98E6-1D95495E8476}" type="datetimeFigureOut">
              <a:rPr lang="en-US" smtClean="0">
                <a:solidFill>
                  <a:prstClr val="black">
                    <a:tint val="75000"/>
                  </a:prstClr>
                </a:solidFill>
              </a:rPr>
              <a:pPr/>
              <a:t>11/18/2015</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DCEE06-0211-44EC-9B5D-1D6D3F746D8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2015763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863BC6-B8CA-4F46-98E6-1D95495E8476}" type="datetimeFigureOut">
              <a:rPr lang="en-US" smtClean="0">
                <a:solidFill>
                  <a:prstClr val="black">
                    <a:tint val="75000"/>
                  </a:prstClr>
                </a:solidFill>
              </a:rPr>
              <a:pPr/>
              <a:t>11/18/2015</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DCEE06-0211-44EC-9B5D-1D6D3F746D8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6714966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access.gpo.gov/nara/cfr/waisidx_99/41cfrv1_99.html#50-1" TargetMode="External"/><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hyperlink" Target="http://www.touchngo.com/lglcntr/akstats/Statutes/Title36/Chapter30.htm" TargetMode="External"/><Relationship Id="rId4" Type="http://schemas.openxmlformats.org/officeDocument/2006/relationships/hyperlink" Target="http://www.access.gpo.gov/nara/cfr/waisidx_99/48cfrv1_99.html"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14.xml"/><Relationship Id="rId4" Type="http://schemas.openxmlformats.org/officeDocument/2006/relationships/image" Target="../media/image6.jpg"/></Relationships>
</file>

<file path=ppt/slides/_rels/slide2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14.xml"/><Relationship Id="rId5" Type="http://schemas.openxmlformats.org/officeDocument/2006/relationships/image" Target="../media/image7.png"/><Relationship Id="rId4" Type="http://schemas.openxmlformats.org/officeDocument/2006/relationships/image" Target="../media/image6.jp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Alternate Project Delivery Systems for Governments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87162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Contractor Selection</a:t>
            </a:r>
            <a:endParaRPr lang="en-US" dirty="0"/>
          </a:p>
        </p:txBody>
      </p:sp>
      <p:sp>
        <p:nvSpPr>
          <p:cNvPr id="3" name="Content Placeholder 2"/>
          <p:cNvSpPr>
            <a:spLocks noGrp="1"/>
          </p:cNvSpPr>
          <p:nvPr>
            <p:ph idx="1"/>
          </p:nvPr>
        </p:nvSpPr>
        <p:spPr/>
        <p:txBody>
          <a:bodyPr/>
          <a:lstStyle/>
          <a:p>
            <a:r>
              <a:rPr lang="en-US" dirty="0"/>
              <a:t>CSB, Completive Sealed </a:t>
            </a:r>
            <a:r>
              <a:rPr lang="en-US" dirty="0" smtClean="0"/>
              <a:t>Bids</a:t>
            </a:r>
          </a:p>
          <a:p>
            <a:r>
              <a:rPr lang="en-US" dirty="0" smtClean="0"/>
              <a:t>Regulations always say “qualified”</a:t>
            </a:r>
          </a:p>
          <a:p>
            <a:r>
              <a:rPr lang="en-US" dirty="0" smtClean="0"/>
              <a:t>Define?</a:t>
            </a:r>
          </a:p>
          <a:p>
            <a:pPr lvl="1"/>
            <a:r>
              <a:rPr lang="en-US" dirty="0" smtClean="0"/>
              <a:t>Bonding</a:t>
            </a:r>
          </a:p>
          <a:p>
            <a:r>
              <a:rPr lang="en-US" dirty="0" smtClean="0"/>
              <a:t>Other?</a:t>
            </a:r>
          </a:p>
          <a:p>
            <a:pPr lvl="1"/>
            <a:r>
              <a:rPr lang="en-US" dirty="0" smtClean="0"/>
              <a:t>QBS</a:t>
            </a:r>
          </a:p>
          <a:p>
            <a:pPr lvl="1"/>
            <a:r>
              <a:rPr lang="en-US" dirty="0" smtClean="0"/>
              <a:t>“Best Value”</a:t>
            </a:r>
          </a:p>
        </p:txBody>
      </p:sp>
      <p:sp>
        <p:nvSpPr>
          <p:cNvPr id="4" name="Slide Number Placeholder 3"/>
          <p:cNvSpPr>
            <a:spLocks noGrp="1"/>
          </p:cNvSpPr>
          <p:nvPr>
            <p:ph type="sldNum" sz="quarter" idx="12"/>
          </p:nvPr>
        </p:nvSpPr>
        <p:spPr/>
        <p:txBody>
          <a:bodyPr/>
          <a:lstStyle/>
          <a:p>
            <a:pPr>
              <a:defRPr/>
            </a:pPr>
            <a:fld id="{B5F337C4-F1F8-4629-819A-880B5A1F8AD2}" type="slidenum">
              <a:rPr lang="en-US" smtClean="0">
                <a:solidFill>
                  <a:srgbClr val="000000"/>
                </a:solidFill>
              </a:rPr>
              <a:pPr>
                <a:defRPr/>
              </a:pPr>
              <a:t>10</a:t>
            </a:fld>
            <a:endParaRPr lang="en-US">
              <a:solidFill>
                <a:srgbClr val="000000"/>
              </a:solidFill>
            </a:endParaRPr>
          </a:p>
        </p:txBody>
      </p:sp>
    </p:spTree>
    <p:extLst>
      <p:ext uri="{BB962C8B-B14F-4D97-AF65-F5344CB8AC3E}">
        <p14:creationId xmlns:p14="http://schemas.microsoft.com/office/powerpoint/2010/main" val="20296445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“Governments”</a:t>
            </a:r>
            <a:endParaRPr lang="en-US" dirty="0"/>
          </a:p>
        </p:txBody>
      </p:sp>
      <p:sp>
        <p:nvSpPr>
          <p:cNvPr id="3" name="Content Placeholder 2"/>
          <p:cNvSpPr>
            <a:spLocks noGrp="1"/>
          </p:cNvSpPr>
          <p:nvPr>
            <p:ph idx="1"/>
          </p:nvPr>
        </p:nvSpPr>
        <p:spPr/>
        <p:txBody>
          <a:bodyPr/>
          <a:lstStyle/>
          <a:p>
            <a:r>
              <a:rPr lang="en-US" dirty="0" smtClean="0"/>
              <a:t>Different?</a:t>
            </a:r>
            <a:endParaRPr lang="en-US" dirty="0"/>
          </a:p>
        </p:txBody>
      </p:sp>
    </p:spTree>
    <p:extLst>
      <p:ext uri="{BB962C8B-B14F-4D97-AF65-F5344CB8AC3E}">
        <p14:creationId xmlns:p14="http://schemas.microsoft.com/office/powerpoint/2010/main" val="15251742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mtClean="0"/>
              <a:t>Boss Tweed</a:t>
            </a:r>
          </a:p>
        </p:txBody>
      </p:sp>
      <p:pic>
        <p:nvPicPr>
          <p:cNvPr id="24579" name="Table Placeholder 4"/>
          <p:cNvPicPr>
            <a:picLocks noGrp="1" noChangeAspect="1"/>
          </p:cNvPicPr>
          <p:nvPr>
            <p:ph type="tbl" idx="1"/>
          </p:nvPr>
        </p:nvPicPr>
        <p:blipFill>
          <a:blip r:embed="rId2">
            <a:extLst>
              <a:ext uri="{28A0092B-C50C-407E-A947-70E740481C1C}">
                <a14:useLocalDpi xmlns:a14="http://schemas.microsoft.com/office/drawing/2010/main" val="0"/>
              </a:ext>
            </a:extLst>
          </a:blip>
          <a:srcRect/>
          <a:stretch>
            <a:fillRect/>
          </a:stretch>
        </p:blipFill>
        <p:spPr>
          <a:xfrm>
            <a:off x="2332038" y="1833563"/>
            <a:ext cx="3992562" cy="5024437"/>
          </a:xfrm>
        </p:spPr>
      </p:pic>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fld id="{7D0D03AE-FDE0-4472-AAB1-3D6F907593F5}" type="slidenum">
              <a:rPr lang="en-US" altLang="en-US" sz="1400" smtClean="0">
                <a:solidFill>
                  <a:srgbClr val="000000"/>
                </a:solidFill>
              </a:rPr>
              <a:pPr>
                <a:spcBef>
                  <a:spcPct val="0"/>
                </a:spcBef>
                <a:buFontTx/>
                <a:buNone/>
              </a:pPr>
              <a:t>12</a:t>
            </a:fld>
            <a:endParaRPr lang="en-US" altLang="en-US" sz="1400" smtClean="0">
              <a:solidFill>
                <a:srgbClr val="000000"/>
              </a:solidFill>
            </a:endParaRPr>
          </a:p>
        </p:txBody>
      </p:sp>
    </p:spTree>
    <p:extLst>
      <p:ext uri="{BB962C8B-B14F-4D97-AF65-F5344CB8AC3E}">
        <p14:creationId xmlns:p14="http://schemas.microsoft.com/office/powerpoint/2010/main" val="39708637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4"/>
          <p:cNvSpPr>
            <a:spLocks noGrp="1"/>
          </p:cNvSpPr>
          <p:nvPr>
            <p:ph type="title"/>
          </p:nvPr>
        </p:nvSpPr>
        <p:spPr/>
        <p:txBody>
          <a:bodyPr/>
          <a:lstStyle/>
          <a:p>
            <a:endParaRPr lang="en-US" altLang="en-US" smtClean="0"/>
          </a:p>
        </p:txBody>
      </p:sp>
      <p:sp>
        <p:nvSpPr>
          <p:cNvPr id="25603" name="Content Placeholder 5"/>
          <p:cNvSpPr>
            <a:spLocks noGrp="1"/>
          </p:cNvSpPr>
          <p:nvPr>
            <p:ph idx="1"/>
          </p:nvPr>
        </p:nvSpPr>
        <p:spPr/>
        <p:txBody>
          <a:bodyPr/>
          <a:lstStyle/>
          <a:p>
            <a:r>
              <a:rPr lang="en-US" altLang="en-US" smtClean="0"/>
              <a:t>Mid 19 Century </a:t>
            </a:r>
          </a:p>
          <a:p>
            <a:r>
              <a:rPr lang="en-US" altLang="en-US" smtClean="0"/>
              <a:t>US House of Representative, NY State Senator </a:t>
            </a:r>
          </a:p>
          <a:p>
            <a:r>
              <a:rPr lang="en-US" altLang="en-US" smtClean="0"/>
              <a:t>Controlled NY City</a:t>
            </a:r>
          </a:p>
          <a:p>
            <a:r>
              <a:rPr lang="en-US" altLang="en-US" smtClean="0"/>
              <a:t>Stole between 25 and 200 million in 1870 dollars, or about</a:t>
            </a:r>
          </a:p>
          <a:p>
            <a:r>
              <a:rPr lang="en-US" altLang="en-US" smtClean="0"/>
              <a:t>$1 to $8 billion is todays dollars.</a:t>
            </a:r>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fld id="{B8CAF6F3-C70B-4954-9DC6-F89175C26633}" type="slidenum">
              <a:rPr lang="en-US" altLang="en-US" sz="1400" smtClean="0">
                <a:solidFill>
                  <a:srgbClr val="000000"/>
                </a:solidFill>
              </a:rPr>
              <a:pPr>
                <a:spcBef>
                  <a:spcPct val="0"/>
                </a:spcBef>
                <a:buFontTx/>
                <a:buNone/>
              </a:pPr>
              <a:t>13</a:t>
            </a:fld>
            <a:endParaRPr lang="en-US" altLang="en-US" sz="1400" smtClean="0">
              <a:solidFill>
                <a:srgbClr val="000000"/>
              </a:solidFill>
            </a:endParaRPr>
          </a:p>
        </p:txBody>
      </p:sp>
    </p:spTree>
    <p:extLst>
      <p:ext uri="{BB962C8B-B14F-4D97-AF65-F5344CB8AC3E}">
        <p14:creationId xmlns:p14="http://schemas.microsoft.com/office/powerpoint/2010/main" val="31252479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Tweed’s Project Delivery System</a:t>
            </a:r>
            <a:endParaRPr lang="en-US" dirty="0"/>
          </a:p>
        </p:txBody>
      </p:sp>
      <p:sp>
        <p:nvSpPr>
          <p:cNvPr id="3" name="Content Placeholder 2"/>
          <p:cNvSpPr>
            <a:spLocks noGrp="1"/>
          </p:cNvSpPr>
          <p:nvPr>
            <p:ph idx="1"/>
          </p:nvPr>
        </p:nvSpPr>
        <p:spPr/>
        <p:txBody>
          <a:bodyPr/>
          <a:lstStyle/>
          <a:p>
            <a:r>
              <a:rPr lang="en-US" dirty="0" smtClean="0"/>
              <a:t>Public had need, such a new hospital</a:t>
            </a:r>
          </a:p>
          <a:p>
            <a:r>
              <a:rPr lang="en-US" dirty="0" smtClean="0"/>
              <a:t>“Entrepreneur” recognizes need and went to Tweed or his agent</a:t>
            </a:r>
          </a:p>
          <a:p>
            <a:r>
              <a:rPr lang="en-US" dirty="0" smtClean="0"/>
              <a:t> Entrepreneur agrees to hire “contractors” designated by Tweed</a:t>
            </a:r>
          </a:p>
          <a:p>
            <a:r>
              <a:rPr lang="en-US" dirty="0" smtClean="0"/>
              <a:t>Contractors agree to pay Tweed or his agents when they get the job</a:t>
            </a:r>
          </a:p>
          <a:p>
            <a:endParaRPr lang="en-US" dirty="0"/>
          </a:p>
        </p:txBody>
      </p:sp>
      <p:sp>
        <p:nvSpPr>
          <p:cNvPr id="4" name="Slide Number Placeholder 3"/>
          <p:cNvSpPr>
            <a:spLocks noGrp="1"/>
          </p:cNvSpPr>
          <p:nvPr>
            <p:ph type="sldNum" sz="quarter" idx="12"/>
          </p:nvPr>
        </p:nvSpPr>
        <p:spPr/>
        <p:txBody>
          <a:bodyPr/>
          <a:lstStyle/>
          <a:p>
            <a:pPr>
              <a:defRPr/>
            </a:pPr>
            <a:fld id="{B5F337C4-F1F8-4629-819A-880B5A1F8AD2}" type="slidenum">
              <a:rPr lang="en-US" smtClean="0">
                <a:solidFill>
                  <a:srgbClr val="000000"/>
                </a:solidFill>
              </a:rPr>
              <a:pPr>
                <a:defRPr/>
              </a:pPr>
              <a:t>14</a:t>
            </a:fld>
            <a:endParaRPr lang="en-US">
              <a:solidFill>
                <a:srgbClr val="000000"/>
              </a:solidFill>
            </a:endParaRPr>
          </a:p>
        </p:txBody>
      </p:sp>
    </p:spTree>
    <p:extLst>
      <p:ext uri="{BB962C8B-B14F-4D97-AF65-F5344CB8AC3E}">
        <p14:creationId xmlns:p14="http://schemas.microsoft.com/office/powerpoint/2010/main" val="59061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solidFill>
                  <a:srgbClr val="000000"/>
                </a:solidFill>
              </a:rPr>
              <a:t>Tweed gets </a:t>
            </a:r>
            <a:r>
              <a:rPr lang="en-US" dirty="0" smtClean="0">
                <a:solidFill>
                  <a:srgbClr val="000000"/>
                </a:solidFill>
              </a:rPr>
              <a:t>appropriation for hospital</a:t>
            </a:r>
            <a:endParaRPr lang="en-US" dirty="0">
              <a:solidFill>
                <a:srgbClr val="000000"/>
              </a:solidFill>
            </a:endParaRPr>
          </a:p>
          <a:p>
            <a:pPr lvl="0"/>
            <a:r>
              <a:rPr lang="en-US" dirty="0">
                <a:solidFill>
                  <a:srgbClr val="000000"/>
                </a:solidFill>
              </a:rPr>
              <a:t>Government hires </a:t>
            </a:r>
            <a:r>
              <a:rPr lang="en-US" dirty="0" smtClean="0">
                <a:solidFill>
                  <a:srgbClr val="000000"/>
                </a:solidFill>
              </a:rPr>
              <a:t>contractors </a:t>
            </a:r>
            <a:r>
              <a:rPr lang="en-US" dirty="0">
                <a:solidFill>
                  <a:srgbClr val="000000"/>
                </a:solidFill>
              </a:rPr>
              <a:t>designed by </a:t>
            </a:r>
            <a:r>
              <a:rPr lang="en-US" dirty="0" smtClean="0">
                <a:solidFill>
                  <a:srgbClr val="000000"/>
                </a:solidFill>
              </a:rPr>
              <a:t>Tweed</a:t>
            </a:r>
          </a:p>
          <a:p>
            <a:pPr lvl="0"/>
            <a:r>
              <a:rPr lang="en-US" dirty="0" smtClean="0">
                <a:solidFill>
                  <a:srgbClr val="000000"/>
                </a:solidFill>
              </a:rPr>
              <a:t>Hospital gets built</a:t>
            </a:r>
          </a:p>
          <a:p>
            <a:pPr lvl="0"/>
            <a:r>
              <a:rPr lang="en-US" dirty="0" smtClean="0">
                <a:solidFill>
                  <a:srgbClr val="000000"/>
                </a:solidFill>
              </a:rPr>
              <a:t>All bad?</a:t>
            </a:r>
          </a:p>
          <a:p>
            <a:pPr lvl="0"/>
            <a:r>
              <a:rPr lang="en-US" dirty="0" smtClean="0">
                <a:solidFill>
                  <a:srgbClr val="000000"/>
                </a:solidFill>
              </a:rPr>
              <a:t>Tweed and hundreds of others like him led to a plethora of laws governing public construction. </a:t>
            </a:r>
            <a:endParaRPr lang="en-US" dirty="0"/>
          </a:p>
        </p:txBody>
      </p:sp>
      <p:sp>
        <p:nvSpPr>
          <p:cNvPr id="4" name="Slide Number Placeholder 3"/>
          <p:cNvSpPr>
            <a:spLocks noGrp="1"/>
          </p:cNvSpPr>
          <p:nvPr>
            <p:ph type="sldNum" sz="quarter" idx="12"/>
          </p:nvPr>
        </p:nvSpPr>
        <p:spPr/>
        <p:txBody>
          <a:bodyPr/>
          <a:lstStyle/>
          <a:p>
            <a:pPr>
              <a:defRPr/>
            </a:pPr>
            <a:fld id="{B5F337C4-F1F8-4629-819A-880B5A1F8AD2}" type="slidenum">
              <a:rPr lang="en-US" smtClean="0">
                <a:solidFill>
                  <a:srgbClr val="000000"/>
                </a:solidFill>
              </a:rPr>
              <a:pPr>
                <a:defRPr/>
              </a:pPr>
              <a:t>15</a:t>
            </a:fld>
            <a:endParaRPr lang="en-US">
              <a:solidFill>
                <a:srgbClr val="000000"/>
              </a:solidFill>
            </a:endParaRPr>
          </a:p>
        </p:txBody>
      </p:sp>
    </p:spTree>
    <p:extLst>
      <p:ext uri="{BB962C8B-B14F-4D97-AF65-F5344CB8AC3E}">
        <p14:creationId xmlns:p14="http://schemas.microsoft.com/office/powerpoint/2010/main" val="9805725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p:txBody>
          <a:bodyPr/>
          <a:lstStyle/>
          <a:p>
            <a:r>
              <a:rPr lang="en-US" altLang="en-US" smtClean="0"/>
              <a:t>Public Construction Contracts</a:t>
            </a:r>
          </a:p>
        </p:txBody>
      </p:sp>
      <p:sp>
        <p:nvSpPr>
          <p:cNvPr id="16387" name="Rectangle 3"/>
          <p:cNvSpPr>
            <a:spLocks noGrp="1" noChangeArrowheads="1"/>
          </p:cNvSpPr>
          <p:nvPr>
            <p:ph idx="1"/>
          </p:nvPr>
        </p:nvSpPr>
        <p:spPr/>
        <p:txBody>
          <a:bodyPr/>
          <a:lstStyle/>
          <a:p>
            <a:r>
              <a:rPr lang="en-US" altLang="en-US" dirty="0" smtClean="0"/>
              <a:t>Federal</a:t>
            </a:r>
          </a:p>
          <a:p>
            <a:pPr lvl="1"/>
            <a:r>
              <a:rPr lang="en-US" altLang="en-US" dirty="0" smtClean="0"/>
              <a:t>CFRs</a:t>
            </a:r>
          </a:p>
          <a:p>
            <a:pPr lvl="1"/>
            <a:r>
              <a:rPr lang="en-US" altLang="en-US" dirty="0" smtClean="0"/>
              <a:t>  </a:t>
            </a:r>
            <a:r>
              <a:rPr lang="en-US" altLang="en-US" dirty="0" smtClean="0">
                <a:hlinkClick r:id="rId3"/>
              </a:rPr>
              <a:t>41CFR</a:t>
            </a:r>
            <a:r>
              <a:rPr lang="en-US" altLang="en-US" dirty="0" smtClean="0"/>
              <a:t>  </a:t>
            </a:r>
          </a:p>
          <a:p>
            <a:pPr lvl="1"/>
            <a:r>
              <a:rPr lang="en-US" altLang="en-US" dirty="0" smtClean="0">
                <a:hlinkClick r:id="rId4"/>
              </a:rPr>
              <a:t>FARs</a:t>
            </a:r>
            <a:endParaRPr lang="en-US" altLang="en-US" dirty="0" smtClean="0"/>
          </a:p>
          <a:p>
            <a:r>
              <a:rPr lang="en-US" altLang="en-US" dirty="0" smtClean="0"/>
              <a:t>State</a:t>
            </a:r>
          </a:p>
          <a:p>
            <a:pPr lvl="1"/>
            <a:r>
              <a:rPr lang="en-US" altLang="en-US" dirty="0" smtClean="0"/>
              <a:t>  </a:t>
            </a:r>
            <a:r>
              <a:rPr lang="en-US" altLang="en-US" dirty="0" smtClean="0">
                <a:hlinkClick r:id="rId5"/>
              </a:rPr>
              <a:t>Title 36</a:t>
            </a:r>
            <a:r>
              <a:rPr lang="en-US" altLang="en-US" dirty="0" smtClean="0"/>
              <a:t>  </a:t>
            </a:r>
          </a:p>
          <a:p>
            <a:r>
              <a:rPr lang="en-US" altLang="en-US" dirty="0" smtClean="0"/>
              <a:t>Local</a:t>
            </a:r>
          </a:p>
        </p:txBody>
      </p:sp>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fld id="{3EF0284B-B812-4895-A703-31D2532018F8}" type="slidenum">
              <a:rPr lang="en-US" altLang="en-US" sz="1400" smtClean="0">
                <a:solidFill>
                  <a:srgbClr val="000000"/>
                </a:solidFill>
              </a:rPr>
              <a:pPr>
                <a:spcBef>
                  <a:spcPct val="0"/>
                </a:spcBef>
                <a:buFontTx/>
                <a:buNone/>
              </a:pPr>
              <a:t>16</a:t>
            </a:fld>
            <a:endParaRPr lang="en-US" altLang="en-US" sz="1400" smtClean="0">
              <a:solidFill>
                <a:srgbClr val="000000"/>
              </a:solidFill>
            </a:endParaRPr>
          </a:p>
        </p:txBody>
      </p:sp>
    </p:spTree>
    <p:extLst>
      <p:ext uri="{BB962C8B-B14F-4D97-AF65-F5344CB8AC3E}">
        <p14:creationId xmlns:p14="http://schemas.microsoft.com/office/powerpoint/2010/main" val="36478372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ppt_y"/>
                                          </p:val>
                                        </p:tav>
                                        <p:tav tm="100000">
                                          <p:val>
                                            <p:strVal val="#ppt_y"/>
                                          </p:val>
                                        </p:tav>
                                      </p:tavLst>
                                    </p:anim>
                                  </p:childTnLst>
                                  <p:subTnLst>
                                    <p:audio>
                                      <p:cMediaNode mute="1">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6387">
                                            <p:txEl>
                                              <p:pRg st="1" end="1"/>
                                            </p:txEl>
                                          </p:spTgt>
                                        </p:tgtEl>
                                        <p:attrNameLst>
                                          <p:attrName>style.visibility</p:attrName>
                                        </p:attrNameLst>
                                      </p:cBhvr>
                                      <p:to>
                                        <p:strVal val="visible"/>
                                      </p:to>
                                    </p:set>
                                    <p:anim calcmode="lin" valueType="num">
                                      <p:cBhvr additive="base">
                                        <p:cTn id="13" dur="500" fill="hold"/>
                                        <p:tgtEl>
                                          <p:spTgt spid="1638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6387">
                                            <p:txEl>
                                              <p:pRg st="1" end="1"/>
                                            </p:txEl>
                                          </p:spTgt>
                                        </p:tgtEl>
                                        <p:attrNameLst>
                                          <p:attrName>ppt_y</p:attrName>
                                        </p:attrNameLst>
                                      </p:cBhvr>
                                      <p:tavLst>
                                        <p:tav tm="0">
                                          <p:val>
                                            <p:strVal val="#ppt_y"/>
                                          </p:val>
                                        </p:tav>
                                        <p:tav tm="100000">
                                          <p:val>
                                            <p:strVal val="#ppt_y"/>
                                          </p:val>
                                        </p:tav>
                                      </p:tavLst>
                                    </p:anim>
                                  </p:childTnLst>
                                  <p:subTnLst>
                                    <p:audio>
                                      <p:cMediaNode mute="1">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387">
                                            <p:txEl>
                                              <p:pRg st="2" end="2"/>
                                            </p:txEl>
                                          </p:spTgt>
                                        </p:tgtEl>
                                        <p:attrNameLst>
                                          <p:attrName>style.visibility</p:attrName>
                                        </p:attrNameLst>
                                      </p:cBhvr>
                                      <p:to>
                                        <p:strVal val="visible"/>
                                      </p:to>
                                    </p:set>
                                    <p:anim calcmode="lin" valueType="num">
                                      <p:cBhvr additive="base">
                                        <p:cTn id="19" dur="500" fill="hold"/>
                                        <p:tgtEl>
                                          <p:spTgt spid="1638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6387">
                                            <p:txEl>
                                              <p:pRg st="2" end="2"/>
                                            </p:txEl>
                                          </p:spTgt>
                                        </p:tgtEl>
                                        <p:attrNameLst>
                                          <p:attrName>ppt_y</p:attrName>
                                        </p:attrNameLst>
                                      </p:cBhvr>
                                      <p:tavLst>
                                        <p:tav tm="0">
                                          <p:val>
                                            <p:strVal val="#ppt_y"/>
                                          </p:val>
                                        </p:tav>
                                        <p:tav tm="100000">
                                          <p:val>
                                            <p:strVal val="#ppt_y"/>
                                          </p:val>
                                        </p:tav>
                                      </p:tavLst>
                                    </p:anim>
                                  </p:childTnLst>
                                  <p:subTnLst>
                                    <p:audio>
                                      <p:cMediaNode mute="1">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6387">
                                            <p:txEl>
                                              <p:pRg st="3" end="3"/>
                                            </p:txEl>
                                          </p:spTgt>
                                        </p:tgtEl>
                                        <p:attrNameLst>
                                          <p:attrName>style.visibility</p:attrName>
                                        </p:attrNameLst>
                                      </p:cBhvr>
                                      <p:to>
                                        <p:strVal val="visible"/>
                                      </p:to>
                                    </p:set>
                                    <p:anim calcmode="lin" valueType="num">
                                      <p:cBhvr additive="base">
                                        <p:cTn id="25" dur="500" fill="hold"/>
                                        <p:tgtEl>
                                          <p:spTgt spid="1638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6387">
                                            <p:txEl>
                                              <p:pRg st="3" end="3"/>
                                            </p:txEl>
                                          </p:spTgt>
                                        </p:tgtEl>
                                        <p:attrNameLst>
                                          <p:attrName>ppt_y</p:attrName>
                                        </p:attrNameLst>
                                      </p:cBhvr>
                                      <p:tavLst>
                                        <p:tav tm="0">
                                          <p:val>
                                            <p:strVal val="#ppt_y"/>
                                          </p:val>
                                        </p:tav>
                                        <p:tav tm="100000">
                                          <p:val>
                                            <p:strVal val="#ppt_y"/>
                                          </p:val>
                                        </p:tav>
                                      </p:tavLst>
                                    </p:anim>
                                  </p:childTnLst>
                                  <p:subTnLst>
                                    <p:audio>
                                      <p:cMediaNode mute="1">
                                        <p:cTn display="0" masterRel="sameClick">
                                          <p:stCondLst>
                                            <p:cond evt="begin" delay="0">
                                              <p:tn val="23"/>
                                            </p:cond>
                                          </p:stCondLst>
                                          <p:endCondLst>
                                            <p:cond evt="onStopAudio" delay="0">
                                              <p:tgtEl>
                                                <p:sldTgt/>
                                              </p:tgtEl>
                                            </p:cond>
                                          </p:endCondLst>
                                        </p:cTn>
                                        <p:tgtEl>
                                          <p:sndTgt r:embed="rId2"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6387">
                                            <p:txEl>
                                              <p:pRg st="4" end="4"/>
                                            </p:txEl>
                                          </p:spTgt>
                                        </p:tgtEl>
                                        <p:attrNameLst>
                                          <p:attrName>style.visibility</p:attrName>
                                        </p:attrNameLst>
                                      </p:cBhvr>
                                      <p:to>
                                        <p:strVal val="visible"/>
                                      </p:to>
                                    </p:set>
                                    <p:anim calcmode="lin" valueType="num">
                                      <p:cBhvr additive="base">
                                        <p:cTn id="31" dur="500" fill="hold"/>
                                        <p:tgtEl>
                                          <p:spTgt spid="1638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6387">
                                            <p:txEl>
                                              <p:pRg st="4" end="4"/>
                                            </p:txEl>
                                          </p:spTgt>
                                        </p:tgtEl>
                                        <p:attrNameLst>
                                          <p:attrName>ppt_y</p:attrName>
                                        </p:attrNameLst>
                                      </p:cBhvr>
                                      <p:tavLst>
                                        <p:tav tm="0">
                                          <p:val>
                                            <p:strVal val="#ppt_y"/>
                                          </p:val>
                                        </p:tav>
                                        <p:tav tm="100000">
                                          <p:val>
                                            <p:strVal val="#ppt_y"/>
                                          </p:val>
                                        </p:tav>
                                      </p:tavLst>
                                    </p:anim>
                                  </p:childTnLst>
                                  <p:subTnLst>
                                    <p:audio>
                                      <p:cMediaNode mute="1">
                                        <p:cTn display="0" masterRel="sameClick">
                                          <p:stCondLst>
                                            <p:cond evt="begin" delay="0">
                                              <p:tn val="29"/>
                                            </p:cond>
                                          </p:stCondLst>
                                          <p:endCondLst>
                                            <p:cond evt="onStopAudio" delay="0">
                                              <p:tgtEl>
                                                <p:sldTgt/>
                                              </p:tgtEl>
                                            </p:cond>
                                          </p:endCondLst>
                                        </p:cTn>
                                        <p:tgtEl>
                                          <p:sndTgt r:embed="rId2"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6387">
                                            <p:txEl>
                                              <p:pRg st="5" end="5"/>
                                            </p:txEl>
                                          </p:spTgt>
                                        </p:tgtEl>
                                        <p:attrNameLst>
                                          <p:attrName>style.visibility</p:attrName>
                                        </p:attrNameLst>
                                      </p:cBhvr>
                                      <p:to>
                                        <p:strVal val="visible"/>
                                      </p:to>
                                    </p:set>
                                    <p:anim calcmode="lin" valueType="num">
                                      <p:cBhvr additive="base">
                                        <p:cTn id="37" dur="500" fill="hold"/>
                                        <p:tgtEl>
                                          <p:spTgt spid="1638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6387">
                                            <p:txEl>
                                              <p:pRg st="5" end="5"/>
                                            </p:txEl>
                                          </p:spTgt>
                                        </p:tgtEl>
                                        <p:attrNameLst>
                                          <p:attrName>ppt_y</p:attrName>
                                        </p:attrNameLst>
                                      </p:cBhvr>
                                      <p:tavLst>
                                        <p:tav tm="0">
                                          <p:val>
                                            <p:strVal val="#ppt_y"/>
                                          </p:val>
                                        </p:tav>
                                        <p:tav tm="100000">
                                          <p:val>
                                            <p:strVal val="#ppt_y"/>
                                          </p:val>
                                        </p:tav>
                                      </p:tavLst>
                                    </p:anim>
                                  </p:childTnLst>
                                  <p:subTnLst>
                                    <p:audio>
                                      <p:cMediaNode mute="1">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6387">
                                            <p:txEl>
                                              <p:pRg st="6" end="6"/>
                                            </p:txEl>
                                          </p:spTgt>
                                        </p:tgtEl>
                                        <p:attrNameLst>
                                          <p:attrName>style.visibility</p:attrName>
                                        </p:attrNameLst>
                                      </p:cBhvr>
                                      <p:to>
                                        <p:strVal val="visible"/>
                                      </p:to>
                                    </p:set>
                                    <p:anim calcmode="lin" valueType="num">
                                      <p:cBhvr additive="base">
                                        <p:cTn id="43" dur="500" fill="hold"/>
                                        <p:tgtEl>
                                          <p:spTgt spid="16387">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6387">
                                            <p:txEl>
                                              <p:pRg st="6" end="6"/>
                                            </p:txEl>
                                          </p:spTgt>
                                        </p:tgtEl>
                                        <p:attrNameLst>
                                          <p:attrName>ppt_y</p:attrName>
                                        </p:attrNameLst>
                                      </p:cBhvr>
                                      <p:tavLst>
                                        <p:tav tm="0">
                                          <p:val>
                                            <p:strVal val="#ppt_y"/>
                                          </p:val>
                                        </p:tav>
                                        <p:tav tm="100000">
                                          <p:val>
                                            <p:strVal val="#ppt_y"/>
                                          </p:val>
                                        </p:tav>
                                      </p:tavLst>
                                    </p:anim>
                                  </p:childTnLst>
                                  <p:subTnLst>
                                    <p:audio>
                                      <p:cMediaNode mute="1">
                                        <p:cTn display="0" masterRel="sameClick">
                                          <p:stCondLst>
                                            <p:cond evt="begin" delay="0">
                                              <p:tn val="41"/>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bldLvl="2"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smtClean="0"/>
              <a:t>Public Contract</a:t>
            </a:r>
          </a:p>
        </p:txBody>
      </p:sp>
      <p:sp>
        <p:nvSpPr>
          <p:cNvPr id="31747" name="Content Placeholder 2"/>
          <p:cNvSpPr>
            <a:spLocks noGrp="1"/>
          </p:cNvSpPr>
          <p:nvPr>
            <p:ph idx="1"/>
          </p:nvPr>
        </p:nvSpPr>
        <p:spPr/>
        <p:txBody>
          <a:bodyPr/>
          <a:lstStyle/>
          <a:p>
            <a:r>
              <a:rPr lang="en-US" altLang="en-US" dirty="0" smtClean="0"/>
              <a:t>Public Confidence Goal (anti-corruption goal)</a:t>
            </a:r>
          </a:p>
          <a:p>
            <a:pPr lvl="1"/>
            <a:r>
              <a:rPr lang="en-US" altLang="en-US" dirty="0" smtClean="0"/>
              <a:t>Procurement</a:t>
            </a:r>
          </a:p>
          <a:p>
            <a:pPr lvl="2"/>
            <a:r>
              <a:rPr lang="en-US" altLang="en-US" dirty="0" smtClean="0"/>
              <a:t>accountability, transparency, equity and fair dealing</a:t>
            </a:r>
          </a:p>
          <a:p>
            <a:r>
              <a:rPr lang="en-US" altLang="en-US" dirty="0" smtClean="0"/>
              <a:t>Public Welfare Goal</a:t>
            </a:r>
          </a:p>
        </p:txBody>
      </p:sp>
    </p:spTree>
    <p:extLst>
      <p:ext uri="{BB962C8B-B14F-4D97-AF65-F5344CB8AC3E}">
        <p14:creationId xmlns:p14="http://schemas.microsoft.com/office/powerpoint/2010/main" val="29617804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“Alternate”</a:t>
            </a:r>
            <a:endParaRPr lang="en-US" dirty="0"/>
          </a:p>
        </p:txBody>
      </p:sp>
      <p:sp>
        <p:nvSpPr>
          <p:cNvPr id="3" name="Content Placeholder 2"/>
          <p:cNvSpPr>
            <a:spLocks noGrp="1"/>
          </p:cNvSpPr>
          <p:nvPr>
            <p:ph idx="1"/>
          </p:nvPr>
        </p:nvSpPr>
        <p:spPr/>
        <p:txBody>
          <a:bodyPr/>
          <a:lstStyle/>
          <a:p>
            <a:r>
              <a:rPr lang="en-US" dirty="0" smtClean="0"/>
              <a:t>Wars</a:t>
            </a:r>
          </a:p>
          <a:p>
            <a:pPr lvl="1"/>
            <a:r>
              <a:rPr lang="en-US" dirty="0" smtClean="0"/>
              <a:t>Start with complex regulations</a:t>
            </a:r>
          </a:p>
          <a:p>
            <a:pPr lvl="1"/>
            <a:r>
              <a:rPr lang="en-US" dirty="0" smtClean="0"/>
              <a:t>Government can’t process the paperwork</a:t>
            </a:r>
          </a:p>
          <a:p>
            <a:pPr lvl="1"/>
            <a:r>
              <a:rPr lang="en-US" dirty="0" smtClean="0"/>
              <a:t>Not enough contractors anyhow</a:t>
            </a:r>
          </a:p>
          <a:p>
            <a:pPr lvl="1"/>
            <a:r>
              <a:rPr lang="en-US" dirty="0" smtClean="0"/>
              <a:t>Evolve into expedited methods</a:t>
            </a:r>
          </a:p>
          <a:p>
            <a:pPr lvl="1"/>
            <a:r>
              <a:rPr lang="en-US" dirty="0" smtClean="0"/>
              <a:t>Cost reimbursable common</a:t>
            </a:r>
          </a:p>
          <a:p>
            <a:pPr lvl="1"/>
            <a:endParaRPr lang="en-US" dirty="0"/>
          </a:p>
        </p:txBody>
      </p:sp>
      <p:sp>
        <p:nvSpPr>
          <p:cNvPr id="4" name="Slide Number Placeholder 3"/>
          <p:cNvSpPr>
            <a:spLocks noGrp="1"/>
          </p:cNvSpPr>
          <p:nvPr>
            <p:ph type="sldNum" sz="quarter" idx="12"/>
          </p:nvPr>
        </p:nvSpPr>
        <p:spPr/>
        <p:txBody>
          <a:bodyPr/>
          <a:lstStyle/>
          <a:p>
            <a:pPr>
              <a:defRPr/>
            </a:pPr>
            <a:fld id="{B5F337C4-F1F8-4629-819A-880B5A1F8AD2}" type="slidenum">
              <a:rPr lang="en-US" smtClean="0">
                <a:solidFill>
                  <a:srgbClr val="000000"/>
                </a:solidFill>
              </a:rPr>
              <a:pPr>
                <a:defRPr/>
              </a:pPr>
              <a:t>18</a:t>
            </a:fld>
            <a:endParaRPr lang="en-US">
              <a:solidFill>
                <a:srgbClr val="000000"/>
              </a:solidFill>
            </a:endParaRPr>
          </a:p>
        </p:txBody>
      </p:sp>
    </p:spTree>
    <p:extLst>
      <p:ext uri="{BB962C8B-B14F-4D97-AF65-F5344CB8AC3E}">
        <p14:creationId xmlns:p14="http://schemas.microsoft.com/office/powerpoint/2010/main" val="10569142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Owner’s Constraints</a:t>
            </a:r>
            <a:endParaRPr lang="en-US" dirty="0"/>
          </a:p>
        </p:txBody>
      </p:sp>
      <p:sp>
        <p:nvSpPr>
          <p:cNvPr id="3" name="Content Placeholder 2"/>
          <p:cNvSpPr>
            <a:spLocks noGrp="1"/>
          </p:cNvSpPr>
          <p:nvPr>
            <p:ph idx="1"/>
          </p:nvPr>
        </p:nvSpPr>
        <p:spPr>
          <a:xfrm>
            <a:off x="381000" y="1295400"/>
            <a:ext cx="8229600" cy="4953000"/>
          </a:xfrm>
        </p:spPr>
        <p:txBody>
          <a:bodyPr>
            <a:normAutofit/>
          </a:bodyPr>
          <a:lstStyle/>
          <a:p>
            <a:r>
              <a:rPr lang="en-US" dirty="0" smtClean="0"/>
              <a:t>Laws</a:t>
            </a:r>
          </a:p>
          <a:p>
            <a:pPr lvl="1"/>
            <a:r>
              <a:rPr lang="en-US" dirty="0" smtClean="0"/>
              <a:t>Federal</a:t>
            </a:r>
          </a:p>
          <a:p>
            <a:pPr lvl="1"/>
            <a:r>
              <a:rPr lang="en-US" dirty="0" smtClean="0"/>
              <a:t>State</a:t>
            </a:r>
          </a:p>
          <a:p>
            <a:pPr lvl="1"/>
            <a:r>
              <a:rPr lang="en-US" dirty="0" smtClean="0"/>
              <a:t>Local</a:t>
            </a:r>
          </a:p>
          <a:p>
            <a:r>
              <a:rPr lang="en-US" dirty="0" smtClean="0"/>
              <a:t>Rules</a:t>
            </a:r>
          </a:p>
          <a:p>
            <a:pPr lvl="1"/>
            <a:r>
              <a:rPr lang="en-US" dirty="0" smtClean="0"/>
              <a:t>Corporate</a:t>
            </a:r>
          </a:p>
          <a:p>
            <a:pPr lvl="1"/>
            <a:r>
              <a:rPr lang="en-US" dirty="0" smtClean="0"/>
              <a:t>PUB</a:t>
            </a:r>
          </a:p>
          <a:p>
            <a:pPr lvl="1"/>
            <a:r>
              <a:rPr lang="en-US" dirty="0" smtClean="0"/>
              <a:t>NGO</a:t>
            </a:r>
          </a:p>
          <a:p>
            <a:r>
              <a:rPr lang="en-US" dirty="0" smtClean="0"/>
              <a:t>Specify details of process?</a:t>
            </a:r>
            <a:endParaRPr lang="en-US" dirty="0"/>
          </a:p>
        </p:txBody>
      </p:sp>
    </p:spTree>
    <p:extLst>
      <p:ext uri="{BB962C8B-B14F-4D97-AF65-F5344CB8AC3E}">
        <p14:creationId xmlns:p14="http://schemas.microsoft.com/office/powerpoint/2010/main" val="38122599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Preliminaries</a:t>
            </a:r>
            <a:endParaRPr lang="en-US" dirty="0"/>
          </a:p>
        </p:txBody>
      </p:sp>
      <p:sp>
        <p:nvSpPr>
          <p:cNvPr id="3" name="Content Placeholder 2"/>
          <p:cNvSpPr>
            <a:spLocks noGrp="1"/>
          </p:cNvSpPr>
          <p:nvPr>
            <p:ph idx="1"/>
          </p:nvPr>
        </p:nvSpPr>
        <p:spPr/>
        <p:txBody>
          <a:bodyPr/>
          <a:lstStyle/>
          <a:p>
            <a:r>
              <a:rPr lang="en-US" dirty="0" smtClean="0"/>
              <a:t>Safety, exits</a:t>
            </a:r>
          </a:p>
          <a:p>
            <a:r>
              <a:rPr lang="en-US" dirty="0" smtClean="0"/>
              <a:t>Comfort</a:t>
            </a:r>
          </a:p>
          <a:p>
            <a:r>
              <a:rPr lang="en-US" dirty="0" smtClean="0"/>
              <a:t>Lunch, ASCE meeting</a:t>
            </a:r>
          </a:p>
          <a:p>
            <a:r>
              <a:rPr lang="en-US" dirty="0" smtClean="0"/>
              <a:t>Certificates and Evaluations</a:t>
            </a:r>
          </a:p>
          <a:p>
            <a:r>
              <a:rPr lang="en-US" dirty="0" smtClean="0"/>
              <a:t>No, Evaluations and Certificates</a:t>
            </a:r>
            <a:endParaRPr lang="en-US" dirty="0"/>
          </a:p>
        </p:txBody>
      </p:sp>
    </p:spTree>
    <p:extLst>
      <p:ext uri="{BB962C8B-B14F-4D97-AF65-F5344CB8AC3E}">
        <p14:creationId xmlns:p14="http://schemas.microsoft.com/office/powerpoint/2010/main" val="217166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QBS</a:t>
            </a:r>
            <a:endParaRPr lang="en-US" dirty="0"/>
          </a:p>
        </p:txBody>
      </p:sp>
      <p:sp>
        <p:nvSpPr>
          <p:cNvPr id="3" name="Content Placeholder 2"/>
          <p:cNvSpPr>
            <a:spLocks noGrp="1"/>
          </p:cNvSpPr>
          <p:nvPr>
            <p:ph idx="1"/>
          </p:nvPr>
        </p:nvSpPr>
        <p:spPr/>
        <p:txBody>
          <a:bodyPr/>
          <a:lstStyle/>
          <a:p>
            <a:r>
              <a:rPr lang="en-US" dirty="0" smtClean="0"/>
              <a:t>Qualifications Based Selection</a:t>
            </a:r>
          </a:p>
          <a:p>
            <a:r>
              <a:rPr lang="en-US" dirty="0" smtClean="0"/>
              <a:t>AS 36.30.270</a:t>
            </a:r>
          </a:p>
          <a:p>
            <a:pPr lvl="1"/>
            <a:r>
              <a:rPr lang="en-US" dirty="0" smtClean="0"/>
              <a:t>….procurement officer shall negotiate a contract for an agency with the most qualified and suitable firm or person of demonstrated competence for architectural, engineering, or land surveying services. </a:t>
            </a:r>
          </a:p>
          <a:p>
            <a:r>
              <a:rPr lang="en-US" dirty="0" smtClean="0"/>
              <a:t>Negotiations with most qualified</a:t>
            </a:r>
          </a:p>
          <a:p>
            <a:pPr lvl="1"/>
            <a:r>
              <a:rPr lang="en-US" dirty="0" smtClean="0"/>
              <a:t>All model procurement codes and federal</a:t>
            </a:r>
            <a:endParaRPr lang="en-US" dirty="0"/>
          </a:p>
        </p:txBody>
      </p:sp>
    </p:spTree>
    <p:extLst>
      <p:ext uri="{BB962C8B-B14F-4D97-AF65-F5344CB8AC3E}">
        <p14:creationId xmlns:p14="http://schemas.microsoft.com/office/powerpoint/2010/main" val="28146182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Delivery System</a:t>
            </a:r>
            <a:endParaRPr lang="en-US" dirty="0"/>
          </a:p>
        </p:txBody>
      </p:sp>
      <p:sp>
        <p:nvSpPr>
          <p:cNvPr id="3" name="Content Placeholder 2"/>
          <p:cNvSpPr>
            <a:spLocks noGrp="1"/>
          </p:cNvSpPr>
          <p:nvPr>
            <p:ph idx="1"/>
          </p:nvPr>
        </p:nvSpPr>
        <p:spPr/>
        <p:txBody>
          <a:bodyPr>
            <a:normAutofit/>
          </a:bodyPr>
          <a:lstStyle/>
          <a:p>
            <a:r>
              <a:rPr lang="en-US" dirty="0" smtClean="0"/>
              <a:t>Design-bid-build</a:t>
            </a:r>
          </a:p>
          <a:p>
            <a:pPr lvl="1"/>
            <a:r>
              <a:rPr lang="en-US" dirty="0" smtClean="0"/>
              <a:t>A/E Design</a:t>
            </a:r>
          </a:p>
          <a:p>
            <a:pPr lvl="2"/>
            <a:r>
              <a:rPr lang="en-US" dirty="0" smtClean="0"/>
              <a:t>QBS</a:t>
            </a:r>
          </a:p>
          <a:p>
            <a:pPr lvl="1"/>
            <a:r>
              <a:rPr lang="en-US" dirty="0" smtClean="0"/>
              <a:t>Qualifications</a:t>
            </a:r>
          </a:p>
          <a:p>
            <a:pPr lvl="2"/>
            <a:r>
              <a:rPr lang="en-US" dirty="0" smtClean="0"/>
              <a:t>Bonding</a:t>
            </a:r>
          </a:p>
          <a:p>
            <a:pPr lvl="2"/>
            <a:r>
              <a:rPr lang="en-US" dirty="0" smtClean="0"/>
              <a:t>Other</a:t>
            </a:r>
          </a:p>
          <a:p>
            <a:pPr lvl="1"/>
            <a:r>
              <a:rPr lang="en-US" dirty="0" smtClean="0"/>
              <a:t>Best Value</a:t>
            </a:r>
          </a:p>
          <a:p>
            <a:pPr lvl="2"/>
            <a:r>
              <a:rPr lang="en-US" dirty="0" smtClean="0"/>
              <a:t>Not quite QBS</a:t>
            </a:r>
          </a:p>
        </p:txBody>
      </p:sp>
    </p:spTree>
    <p:extLst>
      <p:ext uri="{BB962C8B-B14F-4D97-AF65-F5344CB8AC3E}">
        <p14:creationId xmlns:p14="http://schemas.microsoft.com/office/powerpoint/2010/main" val="3558247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msotw9_temp0"/>
          <p:cNvPicPr>
            <a:picLocks noChangeAspect="1" noChangeArrowheads="1"/>
          </p:cNvPicPr>
          <p:nvPr/>
        </p:nvPicPr>
        <p:blipFill>
          <a:blip r:embed="rId2" cstate="print"/>
          <a:srcRect/>
          <a:stretch>
            <a:fillRect/>
          </a:stretch>
        </p:blipFill>
        <p:spPr bwMode="auto">
          <a:xfrm>
            <a:off x="381000" y="457200"/>
            <a:ext cx="8382000" cy="5867400"/>
          </a:xfrm>
          <a:prstGeom prst="rect">
            <a:avLst/>
          </a:prstGeom>
          <a:noFill/>
          <a:ln w="9525">
            <a:noFill/>
            <a:miter lim="800000"/>
            <a:headEnd/>
            <a:tailEnd/>
          </a:ln>
          <a:effectLst/>
        </p:spPr>
      </p:pic>
      <p:sp>
        <p:nvSpPr>
          <p:cNvPr id="3" name="TextBox 2"/>
          <p:cNvSpPr txBox="1"/>
          <p:nvPr/>
        </p:nvSpPr>
        <p:spPr>
          <a:xfrm>
            <a:off x="1447800" y="609600"/>
            <a:ext cx="6019800" cy="830997"/>
          </a:xfrm>
          <a:prstGeom prst="rect">
            <a:avLst/>
          </a:prstGeom>
          <a:solidFill>
            <a:schemeClr val="bg1"/>
          </a:solidFill>
        </p:spPr>
        <p:txBody>
          <a:bodyPr wrap="square" rtlCol="0">
            <a:spAutoFit/>
          </a:bodyPr>
          <a:lstStyle/>
          <a:p>
            <a:r>
              <a:rPr lang="en-US" sz="2400" dirty="0">
                <a:solidFill>
                  <a:prstClr val="black"/>
                </a:solidFill>
              </a:rPr>
              <a:t>Design-Bid-Build, AKA “traditional</a:t>
            </a:r>
            <a:r>
              <a:rPr lang="en-US" sz="2400" dirty="0" smtClean="0">
                <a:solidFill>
                  <a:prstClr val="black"/>
                </a:solidFill>
              </a:rPr>
              <a:t>” or </a:t>
            </a:r>
            <a:r>
              <a:rPr lang="en-US" sz="2400" dirty="0">
                <a:solidFill>
                  <a:prstClr val="black"/>
                </a:solidFill>
              </a:rPr>
              <a:t>“low bid” </a:t>
            </a:r>
          </a:p>
        </p:txBody>
      </p:sp>
    </p:spTree>
    <p:extLst>
      <p:ext uri="{BB962C8B-B14F-4D97-AF65-F5344CB8AC3E}">
        <p14:creationId xmlns:p14="http://schemas.microsoft.com/office/powerpoint/2010/main" val="27739272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5029200"/>
            <a:ext cx="1981200" cy="9144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4098" name="Picture 2" descr="msotw9_temp0"/>
          <p:cNvPicPr>
            <a:picLocks noChangeAspect="1" noChangeArrowheads="1"/>
          </p:cNvPicPr>
          <p:nvPr/>
        </p:nvPicPr>
        <p:blipFill>
          <a:blip r:embed="rId2" cstate="print"/>
          <a:srcRect/>
          <a:stretch>
            <a:fillRect/>
          </a:stretch>
        </p:blipFill>
        <p:spPr bwMode="auto">
          <a:xfrm>
            <a:off x="381000" y="381000"/>
            <a:ext cx="8382000" cy="5867400"/>
          </a:xfrm>
          <a:prstGeom prst="rect">
            <a:avLst/>
          </a:prstGeom>
          <a:noFill/>
          <a:ln w="9525">
            <a:noFill/>
            <a:miter lim="800000"/>
            <a:headEnd/>
            <a:tailEnd/>
          </a:ln>
          <a:effectLst/>
        </p:spPr>
      </p:pic>
      <p:sp>
        <p:nvSpPr>
          <p:cNvPr id="3" name="TextBox 2"/>
          <p:cNvSpPr txBox="1"/>
          <p:nvPr/>
        </p:nvSpPr>
        <p:spPr>
          <a:xfrm>
            <a:off x="1447800" y="609600"/>
            <a:ext cx="6019800" cy="461665"/>
          </a:xfrm>
          <a:prstGeom prst="rect">
            <a:avLst/>
          </a:prstGeom>
          <a:solidFill>
            <a:schemeClr val="bg1"/>
          </a:solidFill>
        </p:spPr>
        <p:txBody>
          <a:bodyPr wrap="square" rtlCol="0">
            <a:spAutoFit/>
          </a:bodyPr>
          <a:lstStyle/>
          <a:p>
            <a:r>
              <a:rPr lang="en-US" sz="2400" dirty="0">
                <a:solidFill>
                  <a:prstClr val="black"/>
                </a:solidFill>
              </a:rPr>
              <a:t>Design-Bid-Build, AKA “traditional” “low bid” </a:t>
            </a:r>
          </a:p>
        </p:txBody>
      </p:sp>
      <p:sp>
        <p:nvSpPr>
          <p:cNvPr id="4" name="Line Callout 1 3"/>
          <p:cNvSpPr/>
          <p:nvPr/>
        </p:nvSpPr>
        <p:spPr>
          <a:xfrm>
            <a:off x="381000" y="2057400"/>
            <a:ext cx="1828800" cy="914400"/>
          </a:xfrm>
          <a:prstGeom prst="borderCallout1">
            <a:avLst>
              <a:gd name="adj1" fmla="val 207084"/>
              <a:gd name="adj2" fmla="val 39167"/>
              <a:gd name="adj3" fmla="val 102500"/>
              <a:gd name="adj4" fmla="val 16667"/>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prstClr val="black"/>
                </a:solidFill>
              </a:rPr>
              <a:t>QBS</a:t>
            </a:r>
          </a:p>
        </p:txBody>
      </p:sp>
      <p:sp>
        <p:nvSpPr>
          <p:cNvPr id="6" name="Line Callout 1 5"/>
          <p:cNvSpPr/>
          <p:nvPr/>
        </p:nvSpPr>
        <p:spPr>
          <a:xfrm>
            <a:off x="6096000" y="1295400"/>
            <a:ext cx="1828800" cy="914400"/>
          </a:xfrm>
          <a:prstGeom prst="borderCallout1">
            <a:avLst>
              <a:gd name="adj1" fmla="val 185209"/>
              <a:gd name="adj2" fmla="val -42083"/>
              <a:gd name="adj3" fmla="val 102500"/>
              <a:gd name="adj4" fmla="val 16667"/>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prstClr val="black"/>
                </a:solidFill>
              </a:rPr>
              <a:t>Determines need, finds $</a:t>
            </a:r>
            <a:endParaRPr lang="en-US" sz="2400" dirty="0">
              <a:solidFill>
                <a:prstClr val="black"/>
              </a:solidFill>
            </a:endParaRPr>
          </a:p>
        </p:txBody>
      </p:sp>
    </p:spTree>
    <p:extLst>
      <p:ext uri="{BB962C8B-B14F-4D97-AF65-F5344CB8AC3E}">
        <p14:creationId xmlns:p14="http://schemas.microsoft.com/office/powerpoint/2010/main" val="10054568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Design-Build</a:t>
            </a:r>
            <a:endParaRPr lang="en-US" dirty="0"/>
          </a:p>
        </p:txBody>
      </p:sp>
      <p:sp>
        <p:nvSpPr>
          <p:cNvPr id="3" name="Content Placeholder 2"/>
          <p:cNvSpPr>
            <a:spLocks noGrp="1"/>
          </p:cNvSpPr>
          <p:nvPr>
            <p:ph idx="1"/>
          </p:nvPr>
        </p:nvSpPr>
        <p:spPr/>
        <p:txBody>
          <a:bodyPr/>
          <a:lstStyle/>
          <a:p>
            <a:r>
              <a:rPr lang="en-US" dirty="0" smtClean="0"/>
              <a:t>Design-build</a:t>
            </a:r>
          </a:p>
          <a:p>
            <a:pPr lvl="1"/>
            <a:r>
              <a:rPr lang="en-US" dirty="0" smtClean="0"/>
              <a:t>QBS</a:t>
            </a:r>
          </a:p>
          <a:p>
            <a:pPr lvl="1"/>
            <a:r>
              <a:rPr lang="en-US" dirty="0" smtClean="0"/>
              <a:t>Technical</a:t>
            </a:r>
          </a:p>
          <a:p>
            <a:pPr lvl="1"/>
            <a:r>
              <a:rPr lang="en-US" dirty="0" smtClean="0"/>
              <a:t>Cost</a:t>
            </a:r>
          </a:p>
          <a:p>
            <a:endParaRPr lang="en-US" dirty="0"/>
          </a:p>
        </p:txBody>
      </p:sp>
    </p:spTree>
    <p:extLst>
      <p:ext uri="{BB962C8B-B14F-4D97-AF65-F5344CB8AC3E}">
        <p14:creationId xmlns:p14="http://schemas.microsoft.com/office/powerpoint/2010/main" val="9478044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msotw9_temp0"/>
          <p:cNvPicPr>
            <a:picLocks noChangeAspect="1" noChangeArrowheads="1"/>
          </p:cNvPicPr>
          <p:nvPr/>
        </p:nvPicPr>
        <p:blipFill>
          <a:blip r:embed="rId2" cstate="print"/>
          <a:srcRect/>
          <a:stretch>
            <a:fillRect/>
          </a:stretch>
        </p:blipFill>
        <p:spPr bwMode="auto">
          <a:xfrm>
            <a:off x="1143000" y="914400"/>
            <a:ext cx="6705600" cy="5105400"/>
          </a:xfrm>
          <a:prstGeom prst="rect">
            <a:avLst/>
          </a:prstGeom>
          <a:noFill/>
          <a:ln w="9525">
            <a:noFill/>
            <a:miter lim="800000"/>
            <a:headEnd/>
            <a:tailEnd/>
          </a:ln>
          <a:effectLst/>
        </p:spPr>
      </p:pic>
      <p:sp>
        <p:nvSpPr>
          <p:cNvPr id="5123" name="Rectangle 3"/>
          <p:cNvSpPr>
            <a:spLocks noGrp="1" noChangeArrowheads="1"/>
          </p:cNvSpPr>
          <p:nvPr>
            <p:ph type="title" idx="4294967295"/>
          </p:nvPr>
        </p:nvSpPr>
        <p:spPr/>
        <p:txBody>
          <a:bodyPr/>
          <a:lstStyle/>
          <a:p>
            <a:endParaRPr lang="en-US"/>
          </a:p>
        </p:txBody>
      </p:sp>
    </p:spTree>
    <p:extLst>
      <p:ext uri="{BB962C8B-B14F-4D97-AF65-F5344CB8AC3E}">
        <p14:creationId xmlns:p14="http://schemas.microsoft.com/office/powerpoint/2010/main" val="15211686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msotw9_temp0"/>
          <p:cNvPicPr>
            <a:picLocks noChangeAspect="1" noChangeArrowheads="1"/>
          </p:cNvPicPr>
          <p:nvPr/>
        </p:nvPicPr>
        <p:blipFill>
          <a:blip r:embed="rId2" cstate="print"/>
          <a:srcRect/>
          <a:stretch>
            <a:fillRect/>
          </a:stretch>
        </p:blipFill>
        <p:spPr bwMode="auto">
          <a:xfrm>
            <a:off x="1143000" y="914400"/>
            <a:ext cx="6705600" cy="5105400"/>
          </a:xfrm>
          <a:prstGeom prst="rect">
            <a:avLst/>
          </a:prstGeom>
          <a:noFill/>
          <a:ln w="9525">
            <a:noFill/>
            <a:miter lim="800000"/>
            <a:headEnd/>
            <a:tailEnd/>
          </a:ln>
          <a:effectLst/>
        </p:spPr>
      </p:pic>
      <p:sp>
        <p:nvSpPr>
          <p:cNvPr id="5123" name="Rectangle 3"/>
          <p:cNvSpPr>
            <a:spLocks noGrp="1" noChangeArrowheads="1"/>
          </p:cNvSpPr>
          <p:nvPr>
            <p:ph type="title" idx="4294967295"/>
          </p:nvPr>
        </p:nvSpPr>
        <p:spPr/>
        <p:txBody>
          <a:bodyPr/>
          <a:lstStyle/>
          <a:p>
            <a:endParaRPr lang="en-US"/>
          </a:p>
        </p:txBody>
      </p:sp>
      <p:sp>
        <p:nvSpPr>
          <p:cNvPr id="4" name="Line Callout 1 3"/>
          <p:cNvSpPr/>
          <p:nvPr/>
        </p:nvSpPr>
        <p:spPr>
          <a:xfrm>
            <a:off x="685800" y="2362200"/>
            <a:ext cx="1828800" cy="914400"/>
          </a:xfrm>
          <a:prstGeom prst="borderCallout1">
            <a:avLst>
              <a:gd name="adj1" fmla="val 188751"/>
              <a:gd name="adj2" fmla="val 130000"/>
              <a:gd name="adj3" fmla="val 102500"/>
              <a:gd name="adj4" fmla="val 16667"/>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prstClr val="black"/>
                </a:solidFill>
              </a:rPr>
              <a:t>QBS</a:t>
            </a:r>
          </a:p>
        </p:txBody>
      </p:sp>
    </p:spTree>
    <p:extLst>
      <p:ext uri="{BB962C8B-B14F-4D97-AF65-F5344CB8AC3E}">
        <p14:creationId xmlns:p14="http://schemas.microsoft.com/office/powerpoint/2010/main" val="35510947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CMAR</a:t>
            </a:r>
            <a:r>
              <a:rPr lang="en-US" dirty="0"/>
              <a:t>, GC/CM</a:t>
            </a:r>
            <a:br>
              <a:rPr lang="en-US" dirty="0"/>
            </a:br>
            <a:endParaRPr lang="en-US" dirty="0"/>
          </a:p>
        </p:txBody>
      </p:sp>
      <p:sp>
        <p:nvSpPr>
          <p:cNvPr id="3" name="Content Placeholder 2"/>
          <p:cNvSpPr>
            <a:spLocks noGrp="1"/>
          </p:cNvSpPr>
          <p:nvPr>
            <p:ph idx="1"/>
          </p:nvPr>
        </p:nvSpPr>
        <p:spPr/>
        <p:txBody>
          <a:bodyPr/>
          <a:lstStyle/>
          <a:p>
            <a:r>
              <a:rPr lang="en-US" dirty="0" smtClean="0"/>
              <a:t>Start with CM </a:t>
            </a:r>
            <a:r>
              <a:rPr lang="en-US" u="sng" dirty="0" smtClean="0"/>
              <a:t>no</a:t>
            </a:r>
            <a:r>
              <a:rPr lang="en-US" dirty="0" smtClean="0"/>
              <a:t>t at risk</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09775" y="3962400"/>
            <a:ext cx="6537960" cy="18288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2840" y="2183130"/>
            <a:ext cx="1478280" cy="822960"/>
          </a:xfrm>
          <a:prstGeom prst="rect">
            <a:avLst/>
          </a:prstGeom>
        </p:spPr>
      </p:pic>
      <p:sp>
        <p:nvSpPr>
          <p:cNvPr id="6" name="Rectangle 5"/>
          <p:cNvSpPr/>
          <p:nvPr/>
        </p:nvSpPr>
        <p:spPr>
          <a:xfrm>
            <a:off x="1857375" y="3467100"/>
            <a:ext cx="1676400" cy="2667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0600" y="3657600"/>
            <a:ext cx="1676400" cy="1676400"/>
          </a:xfrm>
          <a:prstGeom prst="rect">
            <a:avLst/>
          </a:prstGeom>
        </p:spPr>
      </p:pic>
      <p:sp>
        <p:nvSpPr>
          <p:cNvPr id="8" name="Rectangle 7"/>
          <p:cNvSpPr/>
          <p:nvPr/>
        </p:nvSpPr>
        <p:spPr>
          <a:xfrm>
            <a:off x="2931795" y="3886200"/>
            <a:ext cx="22860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10" name="Straight Connector 9"/>
          <p:cNvCxnSpPr/>
          <p:nvPr/>
        </p:nvCxnSpPr>
        <p:spPr>
          <a:xfrm flipV="1">
            <a:off x="1847850" y="3276600"/>
            <a:ext cx="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828800" y="3276600"/>
            <a:ext cx="3429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57800" y="3276600"/>
            <a:ext cx="0" cy="685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402455" y="3006090"/>
            <a:ext cx="0" cy="27051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Line Callout 3 21"/>
          <p:cNvSpPr/>
          <p:nvPr/>
        </p:nvSpPr>
        <p:spPr>
          <a:xfrm>
            <a:off x="6096000" y="2379345"/>
            <a:ext cx="1447800" cy="626745"/>
          </a:xfrm>
          <a:prstGeom prst="borderCallout3">
            <a:avLst>
              <a:gd name="adj1" fmla="val 18750"/>
              <a:gd name="adj2" fmla="val 1535"/>
              <a:gd name="adj3" fmla="val 18750"/>
              <a:gd name="adj4" fmla="val -16667"/>
              <a:gd name="adj5" fmla="val 109119"/>
              <a:gd name="adj6" fmla="val -16667"/>
              <a:gd name="adj7" fmla="val 106884"/>
              <a:gd name="adj8" fmla="val -117543"/>
            </a:avLst>
          </a:prstGeom>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CM, consultant</a:t>
            </a:r>
          </a:p>
        </p:txBody>
      </p:sp>
      <p:cxnSp>
        <p:nvCxnSpPr>
          <p:cNvPr id="24" name="Straight Connector 23"/>
          <p:cNvCxnSpPr/>
          <p:nvPr/>
        </p:nvCxnSpPr>
        <p:spPr>
          <a:xfrm>
            <a:off x="6400800" y="3006090"/>
            <a:ext cx="0" cy="61341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257800" y="3619500"/>
            <a:ext cx="1143000"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82087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CMAR</a:t>
            </a:r>
            <a:r>
              <a:rPr lang="en-US" dirty="0"/>
              <a:t>, GC/CM</a:t>
            </a:r>
            <a:br>
              <a:rPr lang="en-US" dirty="0"/>
            </a:br>
            <a:endParaRPr lang="en-US" dirty="0"/>
          </a:p>
        </p:txBody>
      </p:sp>
      <p:sp>
        <p:nvSpPr>
          <p:cNvPr id="3" name="Content Placeholder 2"/>
          <p:cNvSpPr>
            <a:spLocks noGrp="1"/>
          </p:cNvSpPr>
          <p:nvPr>
            <p:ph idx="1"/>
          </p:nvPr>
        </p:nvSpPr>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09775" y="3962400"/>
            <a:ext cx="6537960" cy="18288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2840" y="2183130"/>
            <a:ext cx="1478280" cy="822960"/>
          </a:xfrm>
          <a:prstGeom prst="rect">
            <a:avLst/>
          </a:prstGeom>
        </p:spPr>
      </p:pic>
      <p:sp>
        <p:nvSpPr>
          <p:cNvPr id="6" name="Rectangle 5"/>
          <p:cNvSpPr/>
          <p:nvPr/>
        </p:nvSpPr>
        <p:spPr>
          <a:xfrm>
            <a:off x="1857375" y="3467100"/>
            <a:ext cx="1676400" cy="2667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0600" y="3657600"/>
            <a:ext cx="1676400" cy="1676400"/>
          </a:xfrm>
          <a:prstGeom prst="rect">
            <a:avLst/>
          </a:prstGeom>
        </p:spPr>
      </p:pic>
      <p:sp>
        <p:nvSpPr>
          <p:cNvPr id="8" name="Rectangle 7"/>
          <p:cNvSpPr/>
          <p:nvPr/>
        </p:nvSpPr>
        <p:spPr>
          <a:xfrm>
            <a:off x="2931795" y="3886200"/>
            <a:ext cx="22860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flipV="1">
            <a:off x="1847850" y="3276600"/>
            <a:ext cx="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828800" y="3276600"/>
            <a:ext cx="3429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57800" y="3276600"/>
            <a:ext cx="0" cy="685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402455" y="3006090"/>
            <a:ext cx="0" cy="27051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Line Callout 3 21"/>
          <p:cNvSpPr/>
          <p:nvPr/>
        </p:nvSpPr>
        <p:spPr>
          <a:xfrm>
            <a:off x="6096000" y="2379345"/>
            <a:ext cx="1447800" cy="626745"/>
          </a:xfrm>
          <a:prstGeom prst="borderCallout3">
            <a:avLst>
              <a:gd name="adj1" fmla="val 18750"/>
              <a:gd name="adj2" fmla="val 1535"/>
              <a:gd name="adj3" fmla="val 18750"/>
              <a:gd name="adj4" fmla="val -16667"/>
              <a:gd name="adj5" fmla="val 109119"/>
              <a:gd name="adj6" fmla="val -16667"/>
              <a:gd name="adj7" fmla="val 106884"/>
              <a:gd name="adj8" fmla="val -117543"/>
            </a:avLst>
          </a:prstGeom>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CM, consultant</a:t>
            </a:r>
            <a:endParaRPr lang="en-US" dirty="0"/>
          </a:p>
        </p:txBody>
      </p:sp>
      <p:cxnSp>
        <p:nvCxnSpPr>
          <p:cNvPr id="24" name="Straight Connector 23"/>
          <p:cNvCxnSpPr/>
          <p:nvPr/>
        </p:nvCxnSpPr>
        <p:spPr>
          <a:xfrm>
            <a:off x="6400800" y="3006090"/>
            <a:ext cx="0" cy="61341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257800" y="3619500"/>
            <a:ext cx="1143000"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8894" y="2692717"/>
            <a:ext cx="1403411" cy="1024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78755" y="1401445"/>
            <a:ext cx="1352109"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155947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smtClean="0"/>
              <a:t>What the hell is CMAR?</a:t>
            </a:r>
          </a:p>
        </p:txBody>
      </p:sp>
      <p:sp>
        <p:nvSpPr>
          <p:cNvPr id="2051" name="Rectangle 3"/>
          <p:cNvSpPr>
            <a:spLocks noGrp="1" noChangeArrowheads="1"/>
          </p:cNvSpPr>
          <p:nvPr>
            <p:ph type="body" idx="1"/>
          </p:nvPr>
        </p:nvSpPr>
        <p:spPr/>
        <p:txBody>
          <a:bodyPr/>
          <a:lstStyle/>
          <a:p>
            <a:pPr eaLnBrk="1" hangingPunct="1"/>
            <a:r>
              <a:rPr lang="en-US" smtClean="0"/>
              <a:t>Construction Manager at Risk</a:t>
            </a:r>
          </a:p>
          <a:p>
            <a:pPr eaLnBrk="1" hangingPunct="1"/>
            <a:r>
              <a:rPr lang="en-US" smtClean="0"/>
              <a:t>AKA GC/CM, General Contractor Construction Manager</a:t>
            </a:r>
          </a:p>
          <a:p>
            <a:pPr eaLnBrk="1" hangingPunct="1"/>
            <a:r>
              <a:rPr lang="en-US" smtClean="0"/>
              <a:t>Owner employs the A/E.</a:t>
            </a:r>
          </a:p>
          <a:p>
            <a:pPr eaLnBrk="1" hangingPunct="1"/>
            <a:r>
              <a:rPr lang="en-US" smtClean="0"/>
              <a:t>(Contrast with CM as agent)</a:t>
            </a:r>
          </a:p>
          <a:p>
            <a:pPr eaLnBrk="1" hangingPunct="1"/>
            <a:endParaRPr lang="en-US" smtClean="0"/>
          </a:p>
        </p:txBody>
      </p:sp>
    </p:spTree>
    <p:extLst>
      <p:ext uri="{BB962C8B-B14F-4D97-AF65-F5344CB8AC3E}">
        <p14:creationId xmlns:p14="http://schemas.microsoft.com/office/powerpoint/2010/main" val="1646493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a:t>
            </a:r>
            <a:endParaRPr lang="en-US" dirty="0"/>
          </a:p>
        </p:txBody>
      </p:sp>
      <p:sp>
        <p:nvSpPr>
          <p:cNvPr id="3" name="Content Placeholder 2"/>
          <p:cNvSpPr>
            <a:spLocks noGrp="1"/>
          </p:cNvSpPr>
          <p:nvPr>
            <p:ph idx="1"/>
          </p:nvPr>
        </p:nvSpPr>
        <p:spPr/>
        <p:txBody>
          <a:bodyPr/>
          <a:lstStyle/>
          <a:p>
            <a:r>
              <a:rPr lang="en-US" dirty="0" smtClean="0"/>
              <a:t>Trish Main and AGC</a:t>
            </a:r>
          </a:p>
          <a:p>
            <a:r>
              <a:rPr lang="en-US" dirty="0" smtClean="0"/>
              <a:t>ASCE and employers</a:t>
            </a:r>
          </a:p>
          <a:p>
            <a:r>
              <a:rPr lang="en-US" dirty="0" smtClean="0"/>
              <a:t>UAF Student ASCE</a:t>
            </a:r>
          </a:p>
          <a:p>
            <a:r>
              <a:rPr lang="en-US" dirty="0" smtClean="0"/>
              <a:t>Moolin Family</a:t>
            </a:r>
          </a:p>
          <a:p>
            <a:endParaRPr lang="en-US" dirty="0"/>
          </a:p>
        </p:txBody>
      </p:sp>
    </p:spTree>
    <p:extLst>
      <p:ext uri="{BB962C8B-B14F-4D97-AF65-F5344CB8AC3E}">
        <p14:creationId xmlns:p14="http://schemas.microsoft.com/office/powerpoint/2010/main" val="20690124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endParaRPr lang="en-US" smtClean="0"/>
          </a:p>
        </p:txBody>
      </p:sp>
      <p:sp>
        <p:nvSpPr>
          <p:cNvPr id="4099" name="Content Placeholder 2"/>
          <p:cNvSpPr>
            <a:spLocks noGrp="1"/>
          </p:cNvSpPr>
          <p:nvPr>
            <p:ph idx="1"/>
          </p:nvPr>
        </p:nvSpPr>
        <p:spPr/>
        <p:txBody>
          <a:bodyPr>
            <a:normAutofit fontScale="92500" lnSpcReduction="10000"/>
          </a:bodyPr>
          <a:lstStyle/>
          <a:p>
            <a:pPr eaLnBrk="1" hangingPunct="1"/>
            <a:r>
              <a:rPr lang="en-US" dirty="0" smtClean="0"/>
              <a:t>Owner hires A/E, who reports to owner</a:t>
            </a:r>
          </a:p>
          <a:p>
            <a:pPr eaLnBrk="1" hangingPunct="1"/>
            <a:r>
              <a:rPr lang="en-US" dirty="0" smtClean="0"/>
              <a:t>CM is selected based on qualifications</a:t>
            </a:r>
          </a:p>
          <a:p>
            <a:pPr lvl="1"/>
            <a:r>
              <a:rPr lang="en-US" dirty="0" smtClean="0"/>
              <a:t>QBS</a:t>
            </a:r>
          </a:p>
          <a:p>
            <a:pPr eaLnBrk="1" hangingPunct="1"/>
            <a:r>
              <a:rPr lang="en-US" dirty="0" smtClean="0"/>
              <a:t>The CM provides “preconstruction services:” evaluating costs, estimating, providing value analysis, scheduling, and constructability advice</a:t>
            </a:r>
          </a:p>
          <a:p>
            <a:pPr eaLnBrk="1" hangingPunct="1"/>
            <a:r>
              <a:rPr lang="en-US" dirty="0" smtClean="0"/>
              <a:t>Owner and CM negotiate a price at about 95% design</a:t>
            </a:r>
          </a:p>
          <a:p>
            <a:pPr eaLnBrk="1" hangingPunct="1"/>
            <a:r>
              <a:rPr lang="en-US" dirty="0" smtClean="0"/>
              <a:t>“Guaranteed Maximum Price” (GMP)</a:t>
            </a:r>
          </a:p>
          <a:p>
            <a:endParaRPr lang="en-US" dirty="0" smtClean="0"/>
          </a:p>
        </p:txBody>
      </p:sp>
    </p:spTree>
    <p:extLst>
      <p:ext uri="{BB962C8B-B14F-4D97-AF65-F5344CB8AC3E}">
        <p14:creationId xmlns:p14="http://schemas.microsoft.com/office/powerpoint/2010/main" val="3481808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a:t>
            </a:r>
            <a:endParaRPr lang="en-US" dirty="0"/>
          </a:p>
        </p:txBody>
      </p:sp>
      <p:sp>
        <p:nvSpPr>
          <p:cNvPr id="3" name="Content Placeholder 2"/>
          <p:cNvSpPr>
            <a:spLocks noGrp="1"/>
          </p:cNvSpPr>
          <p:nvPr>
            <p:ph idx="1"/>
          </p:nvPr>
        </p:nvSpPr>
        <p:spPr/>
        <p:txBody>
          <a:bodyPr/>
          <a:lstStyle/>
          <a:p>
            <a:r>
              <a:rPr lang="en-US" dirty="0" smtClean="0"/>
              <a:t>Job Order Contracting</a:t>
            </a:r>
          </a:p>
          <a:p>
            <a:pPr lvl="1"/>
            <a:r>
              <a:rPr lang="en-US" dirty="0" smtClean="0"/>
              <a:t>Many large utilities</a:t>
            </a:r>
          </a:p>
          <a:p>
            <a:pPr lvl="1"/>
            <a:r>
              <a:rPr lang="en-US" dirty="0" smtClean="0"/>
              <a:t>Chiefly O&amp;M</a:t>
            </a:r>
          </a:p>
          <a:p>
            <a:r>
              <a:rPr lang="en-US" dirty="0" smtClean="0"/>
              <a:t>Public Private Partnerships</a:t>
            </a:r>
          </a:p>
          <a:p>
            <a:pPr lvl="1"/>
            <a:endParaRPr lang="en-US" dirty="0"/>
          </a:p>
        </p:txBody>
      </p:sp>
    </p:spTree>
    <p:extLst>
      <p:ext uri="{BB962C8B-B14F-4D97-AF65-F5344CB8AC3E}">
        <p14:creationId xmlns:p14="http://schemas.microsoft.com/office/powerpoint/2010/main" val="20733873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a:ea typeface="Times New Roman"/>
              </a:rPr>
              <a:t>Public-private partnerships (PPP</a:t>
            </a:r>
            <a:r>
              <a:rPr lang="en-US" b="1" dirty="0" smtClean="0">
                <a:latin typeface="Times New Roman"/>
                <a:ea typeface="Times New Roman"/>
              </a:rPr>
              <a:t>)</a:t>
            </a:r>
            <a:endParaRPr lang="en-US" dirty="0"/>
          </a:p>
        </p:txBody>
      </p:sp>
      <p:sp>
        <p:nvSpPr>
          <p:cNvPr id="3" name="Content Placeholder 2"/>
          <p:cNvSpPr>
            <a:spLocks noGrp="1"/>
          </p:cNvSpPr>
          <p:nvPr>
            <p:ph idx="1"/>
          </p:nvPr>
        </p:nvSpPr>
        <p:spPr/>
        <p:txBody>
          <a:bodyPr>
            <a:normAutofit fontScale="85000" lnSpcReduction="20000"/>
          </a:bodyPr>
          <a:lstStyle/>
          <a:p>
            <a:pPr marL="0" marR="0">
              <a:spcBef>
                <a:spcPts val="0"/>
              </a:spcBef>
              <a:spcAft>
                <a:spcPts val="0"/>
              </a:spcAft>
            </a:pPr>
            <a:r>
              <a:rPr lang="en-US" dirty="0" smtClean="0">
                <a:latin typeface="Times New Roman"/>
                <a:ea typeface="Times New Roman"/>
              </a:rPr>
              <a:t>AKA:  </a:t>
            </a:r>
            <a:r>
              <a:rPr lang="en-US" dirty="0">
                <a:latin typeface="Times New Roman"/>
                <a:ea typeface="Times New Roman"/>
              </a:rPr>
              <a:t>build, operate, transfer (BOT),  </a:t>
            </a:r>
            <a:r>
              <a:rPr lang="en-US" dirty="0" smtClean="0">
                <a:latin typeface="Times New Roman"/>
                <a:ea typeface="Times New Roman"/>
              </a:rPr>
              <a:t>build</a:t>
            </a:r>
            <a:r>
              <a:rPr lang="en-US" dirty="0">
                <a:latin typeface="Times New Roman"/>
                <a:ea typeface="Times New Roman"/>
              </a:rPr>
              <a:t>, own, operate, transfer (BOOT)  design, build, finance, operate (</a:t>
            </a:r>
            <a:r>
              <a:rPr lang="en-US" dirty="0" smtClean="0">
                <a:latin typeface="Times New Roman"/>
                <a:ea typeface="Times New Roman"/>
              </a:rPr>
              <a:t>DBFO)</a:t>
            </a:r>
          </a:p>
          <a:p>
            <a:pPr marL="0" marR="0">
              <a:spcBef>
                <a:spcPts val="0"/>
              </a:spcBef>
              <a:spcAft>
                <a:spcPts val="0"/>
              </a:spcAft>
            </a:pPr>
            <a:r>
              <a:rPr lang="en-US" dirty="0" smtClean="0">
                <a:latin typeface="Times New Roman"/>
                <a:ea typeface="Times New Roman"/>
              </a:rPr>
              <a:t>Three </a:t>
            </a:r>
            <a:r>
              <a:rPr lang="en-US" dirty="0">
                <a:latin typeface="Times New Roman"/>
                <a:ea typeface="Times New Roman"/>
              </a:rPr>
              <a:t>possible kinds of arrangements within the definition of PPP:</a:t>
            </a:r>
          </a:p>
          <a:p>
            <a:pPr marL="400050" lvl="1">
              <a:spcBef>
                <a:spcPts val="0"/>
              </a:spcBef>
            </a:pPr>
            <a:r>
              <a:rPr lang="en-US" dirty="0" smtClean="0">
                <a:latin typeface="Times New Roman"/>
                <a:ea typeface="Times New Roman"/>
              </a:rPr>
              <a:t>Financially free-standing projects – all costs for project will be charged to end users, such as toll roads, bridges.</a:t>
            </a:r>
          </a:p>
          <a:p>
            <a:pPr marL="400050" lvl="1">
              <a:spcBef>
                <a:spcPts val="0"/>
              </a:spcBef>
            </a:pPr>
            <a:r>
              <a:rPr lang="en-US" dirty="0" smtClean="0">
                <a:latin typeface="Times New Roman"/>
                <a:ea typeface="Times New Roman"/>
              </a:rPr>
              <a:t>Services </a:t>
            </a:r>
            <a:r>
              <a:rPr lang="en-US" dirty="0">
                <a:latin typeface="Times New Roman"/>
                <a:ea typeface="Times New Roman"/>
              </a:rPr>
              <a:t>sold to private sector – costs for project are covered through charges for the services to be paid upon their deliveries as in the case of schools, student accommodations, hospitals, prisons.</a:t>
            </a:r>
          </a:p>
          <a:p>
            <a:pPr marL="400050" lvl="1">
              <a:spcBef>
                <a:spcPts val="0"/>
              </a:spcBef>
            </a:pPr>
            <a:r>
              <a:rPr lang="en-US" dirty="0" smtClean="0">
                <a:latin typeface="Times New Roman"/>
                <a:ea typeface="Times New Roman"/>
              </a:rPr>
              <a:t>Joint </a:t>
            </a:r>
            <a:r>
              <a:rPr lang="en-US" dirty="0">
                <a:latin typeface="Times New Roman"/>
                <a:ea typeface="Times New Roman"/>
              </a:rPr>
              <a:t>ventures – project costs are recovered partly from end-users and partly though subsidies from public funds.[3]</a:t>
            </a:r>
          </a:p>
          <a:p>
            <a:endParaRPr lang="en-US" dirty="0"/>
          </a:p>
        </p:txBody>
      </p:sp>
    </p:spTree>
    <p:extLst>
      <p:ext uri="{BB962C8B-B14F-4D97-AF65-F5344CB8AC3E}">
        <p14:creationId xmlns:p14="http://schemas.microsoft.com/office/powerpoint/2010/main" val="36847669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Discussions</a:t>
            </a:r>
            <a:endParaRPr lang="en-US" dirty="0"/>
          </a:p>
        </p:txBody>
      </p:sp>
      <p:sp>
        <p:nvSpPr>
          <p:cNvPr id="3" name="Content Placeholder 2"/>
          <p:cNvSpPr>
            <a:spLocks noGrp="1"/>
          </p:cNvSpPr>
          <p:nvPr>
            <p:ph idx="1"/>
          </p:nvPr>
        </p:nvSpPr>
        <p:spPr/>
        <p:txBody>
          <a:bodyPr/>
          <a:lstStyle/>
          <a:p>
            <a:r>
              <a:rPr lang="en-US" dirty="0" smtClean="0"/>
              <a:t>Rural, QC, Claims</a:t>
            </a:r>
          </a:p>
          <a:p>
            <a:r>
              <a:rPr lang="en-US" dirty="0" smtClean="0"/>
              <a:t>Personal experiences</a:t>
            </a:r>
          </a:p>
          <a:p>
            <a:r>
              <a:rPr lang="en-US" dirty="0" smtClean="0"/>
              <a:t>Other points of view</a:t>
            </a:r>
          </a:p>
          <a:p>
            <a:r>
              <a:rPr lang="en-US" dirty="0" smtClean="0"/>
              <a:t>Master’s Project</a:t>
            </a:r>
          </a:p>
          <a:p>
            <a:r>
              <a:rPr lang="en-US" dirty="0" smtClean="0"/>
              <a:t>Web site</a:t>
            </a:r>
            <a:endParaRPr lang="en-US" dirty="0"/>
          </a:p>
        </p:txBody>
      </p:sp>
    </p:spTree>
    <p:extLst>
      <p:ext uri="{BB962C8B-B14F-4D97-AF65-F5344CB8AC3E}">
        <p14:creationId xmlns:p14="http://schemas.microsoft.com/office/powerpoint/2010/main" val="39493237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a:t>
            </a:r>
            <a:endParaRPr lang="en-US" dirty="0"/>
          </a:p>
        </p:txBody>
      </p:sp>
      <p:sp>
        <p:nvSpPr>
          <p:cNvPr id="3" name="Content Placeholder 2"/>
          <p:cNvSpPr>
            <a:spLocks noGrp="1"/>
          </p:cNvSpPr>
          <p:nvPr>
            <p:ph idx="1"/>
          </p:nvPr>
        </p:nvSpPr>
        <p:spPr/>
        <p:txBody>
          <a:bodyPr/>
          <a:lstStyle/>
          <a:p>
            <a:r>
              <a:rPr lang="en-US" dirty="0" smtClean="0"/>
              <a:t>Agenda</a:t>
            </a:r>
          </a:p>
          <a:p>
            <a:pPr lvl="1"/>
            <a:r>
              <a:rPr lang="en-US" dirty="0" smtClean="0"/>
              <a:t>Note breaks</a:t>
            </a:r>
          </a:p>
          <a:p>
            <a:pPr lvl="1"/>
            <a:r>
              <a:rPr lang="en-US" dirty="0" smtClean="0"/>
              <a:t>Discussions at end</a:t>
            </a:r>
          </a:p>
          <a:p>
            <a:r>
              <a:rPr lang="en-US" dirty="0" smtClean="0"/>
              <a:t>Speaker bio-sketches</a:t>
            </a:r>
          </a:p>
          <a:p>
            <a:r>
              <a:rPr lang="en-US" dirty="0" smtClean="0"/>
              <a:t>ASCE Officers</a:t>
            </a:r>
          </a:p>
          <a:p>
            <a:r>
              <a:rPr lang="en-US" dirty="0" smtClean="0"/>
              <a:t>UAF Students</a:t>
            </a:r>
          </a:p>
          <a:p>
            <a:r>
              <a:rPr lang="en-US" dirty="0" smtClean="0"/>
              <a:t>Three-ring Binder - not</a:t>
            </a:r>
            <a:endParaRPr lang="en-US" dirty="0"/>
          </a:p>
        </p:txBody>
      </p:sp>
    </p:spTree>
    <p:extLst>
      <p:ext uri="{BB962C8B-B14F-4D97-AF65-F5344CB8AC3E}">
        <p14:creationId xmlns:p14="http://schemas.microsoft.com/office/powerpoint/2010/main" val="2874407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Warm-up</a:t>
            </a:r>
            <a:endParaRPr lang="en-US" dirty="0"/>
          </a:p>
        </p:txBody>
      </p:sp>
      <p:sp>
        <p:nvSpPr>
          <p:cNvPr id="3" name="Content Placeholder 2"/>
          <p:cNvSpPr>
            <a:spLocks noGrp="1"/>
          </p:cNvSpPr>
          <p:nvPr>
            <p:ph idx="1"/>
          </p:nvPr>
        </p:nvSpPr>
        <p:spPr/>
        <p:txBody>
          <a:bodyPr/>
          <a:lstStyle/>
          <a:p>
            <a:r>
              <a:rPr lang="en-US" u="sng" dirty="0" smtClean="0"/>
              <a:t>Alternate</a:t>
            </a:r>
            <a:r>
              <a:rPr lang="en-US" dirty="0" smtClean="0"/>
              <a:t> </a:t>
            </a:r>
            <a:r>
              <a:rPr lang="en-US" u="sng" dirty="0" smtClean="0"/>
              <a:t>Project</a:t>
            </a:r>
            <a:r>
              <a:rPr lang="en-US" dirty="0" smtClean="0"/>
              <a:t> </a:t>
            </a:r>
            <a:r>
              <a:rPr lang="en-US" u="sng" dirty="0" smtClean="0"/>
              <a:t>Delivery Systems</a:t>
            </a:r>
            <a:r>
              <a:rPr lang="en-US" dirty="0" smtClean="0"/>
              <a:t> for </a:t>
            </a:r>
            <a:r>
              <a:rPr lang="en-US" u="sng" dirty="0" smtClean="0"/>
              <a:t>Governments</a:t>
            </a:r>
            <a:endParaRPr lang="en-US" u="sng" dirty="0"/>
          </a:p>
          <a:p>
            <a:endParaRPr lang="en-US" u="sng" dirty="0"/>
          </a:p>
        </p:txBody>
      </p:sp>
    </p:spTree>
    <p:extLst>
      <p:ext uri="{BB962C8B-B14F-4D97-AF65-F5344CB8AC3E}">
        <p14:creationId xmlns:p14="http://schemas.microsoft.com/office/powerpoint/2010/main" val="4066123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a:t>
            </a:r>
            <a:endParaRPr lang="en-US" dirty="0"/>
          </a:p>
        </p:txBody>
      </p:sp>
      <p:sp>
        <p:nvSpPr>
          <p:cNvPr id="3" name="Content Placeholder 2"/>
          <p:cNvSpPr>
            <a:spLocks noGrp="1"/>
          </p:cNvSpPr>
          <p:nvPr>
            <p:ph idx="1"/>
          </p:nvPr>
        </p:nvSpPr>
        <p:spPr/>
        <p:txBody>
          <a:bodyPr/>
          <a:lstStyle/>
          <a:p>
            <a:r>
              <a:rPr lang="en-US" dirty="0" smtClean="0"/>
              <a:t>Need</a:t>
            </a:r>
          </a:p>
          <a:p>
            <a:r>
              <a:rPr lang="en-US" dirty="0" smtClean="0"/>
              <a:t>Funding (“programing, “planning,” other)</a:t>
            </a:r>
          </a:p>
          <a:p>
            <a:r>
              <a:rPr lang="en-US" dirty="0" smtClean="0"/>
              <a:t>Design</a:t>
            </a:r>
          </a:p>
          <a:p>
            <a:r>
              <a:rPr lang="en-US" dirty="0" smtClean="0"/>
              <a:t>Construction</a:t>
            </a:r>
          </a:p>
          <a:p>
            <a:r>
              <a:rPr lang="en-US" dirty="0" smtClean="0"/>
              <a:t>O&amp;M</a:t>
            </a:r>
          </a:p>
          <a:p>
            <a:r>
              <a:rPr lang="en-US" dirty="0" smtClean="0"/>
              <a:t>Demolition</a:t>
            </a:r>
            <a:endParaRPr lang="en-US" dirty="0"/>
          </a:p>
        </p:txBody>
      </p:sp>
      <p:sp>
        <p:nvSpPr>
          <p:cNvPr id="4" name="Slide Number Placeholder 3"/>
          <p:cNvSpPr>
            <a:spLocks noGrp="1"/>
          </p:cNvSpPr>
          <p:nvPr>
            <p:ph type="sldNum" sz="quarter" idx="12"/>
          </p:nvPr>
        </p:nvSpPr>
        <p:spPr/>
        <p:txBody>
          <a:bodyPr/>
          <a:lstStyle/>
          <a:p>
            <a:pPr>
              <a:defRPr/>
            </a:pPr>
            <a:fld id="{B5F337C4-F1F8-4629-819A-880B5A1F8AD2}" type="slidenum">
              <a:rPr lang="en-US" smtClean="0">
                <a:solidFill>
                  <a:srgbClr val="000000"/>
                </a:solidFill>
              </a:rPr>
              <a:pPr>
                <a:defRPr/>
              </a:pPr>
              <a:t>6</a:t>
            </a:fld>
            <a:endParaRPr lang="en-US">
              <a:solidFill>
                <a:srgbClr val="000000"/>
              </a:solidFill>
            </a:endParaRPr>
          </a:p>
        </p:txBody>
      </p:sp>
    </p:spTree>
    <p:extLst>
      <p:ext uri="{BB962C8B-B14F-4D97-AF65-F5344CB8AC3E}">
        <p14:creationId xmlns:p14="http://schemas.microsoft.com/office/powerpoint/2010/main" val="9761813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Delivery System</a:t>
            </a:r>
            <a:endParaRPr lang="en-US" dirty="0"/>
          </a:p>
        </p:txBody>
      </p:sp>
      <p:sp>
        <p:nvSpPr>
          <p:cNvPr id="3" name="Content Placeholder 2"/>
          <p:cNvSpPr>
            <a:spLocks noGrp="1"/>
          </p:cNvSpPr>
          <p:nvPr>
            <p:ph idx="1"/>
          </p:nvPr>
        </p:nvSpPr>
        <p:spPr/>
        <p:txBody>
          <a:bodyPr/>
          <a:lstStyle/>
          <a:p>
            <a:r>
              <a:rPr lang="en-US" dirty="0" smtClean="0"/>
              <a:t>Defines the relationships, roles, and responsibilities of the project team and sequence of activities required.</a:t>
            </a:r>
          </a:p>
          <a:p>
            <a:r>
              <a:rPr lang="en-US" dirty="0" smtClean="0"/>
              <a:t>Incudes Procurement Methods</a:t>
            </a:r>
          </a:p>
          <a:p>
            <a:pPr lvl="1"/>
            <a:r>
              <a:rPr lang="en-US" smtClean="0"/>
              <a:t>Contract type</a:t>
            </a:r>
            <a:endParaRPr lang="en-US" dirty="0" smtClean="0"/>
          </a:p>
          <a:p>
            <a:pPr lvl="1"/>
            <a:r>
              <a:rPr lang="en-US" dirty="0" smtClean="0"/>
              <a:t>Contractor selection</a:t>
            </a:r>
          </a:p>
          <a:p>
            <a:endParaRPr lang="en-US" dirty="0"/>
          </a:p>
        </p:txBody>
      </p:sp>
      <p:sp>
        <p:nvSpPr>
          <p:cNvPr id="4" name="Slide Number Placeholder 3"/>
          <p:cNvSpPr>
            <a:spLocks noGrp="1"/>
          </p:cNvSpPr>
          <p:nvPr>
            <p:ph type="sldNum" sz="quarter" idx="12"/>
          </p:nvPr>
        </p:nvSpPr>
        <p:spPr/>
        <p:txBody>
          <a:bodyPr/>
          <a:lstStyle/>
          <a:p>
            <a:pPr>
              <a:defRPr/>
            </a:pPr>
            <a:fld id="{B5F337C4-F1F8-4629-819A-880B5A1F8AD2}" type="slidenum">
              <a:rPr lang="en-US" smtClean="0">
                <a:solidFill>
                  <a:srgbClr val="000000"/>
                </a:solidFill>
              </a:rPr>
              <a:pPr>
                <a:defRPr/>
              </a:pPr>
              <a:t>7</a:t>
            </a:fld>
            <a:endParaRPr lang="en-US">
              <a:solidFill>
                <a:srgbClr val="000000"/>
              </a:solidFill>
            </a:endParaRPr>
          </a:p>
        </p:txBody>
      </p:sp>
    </p:spTree>
    <p:extLst>
      <p:ext uri="{BB962C8B-B14F-4D97-AF65-F5344CB8AC3E}">
        <p14:creationId xmlns:p14="http://schemas.microsoft.com/office/powerpoint/2010/main" val="7289900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a:t>
            </a:r>
            <a:endParaRPr lang="en-US" dirty="0"/>
          </a:p>
        </p:txBody>
      </p:sp>
      <p:sp>
        <p:nvSpPr>
          <p:cNvPr id="3" name="Content Placeholder 2"/>
          <p:cNvSpPr>
            <a:spLocks noGrp="1"/>
          </p:cNvSpPr>
          <p:nvPr>
            <p:ph idx="1"/>
          </p:nvPr>
        </p:nvSpPr>
        <p:spPr/>
        <p:txBody>
          <a:bodyPr/>
          <a:lstStyle/>
          <a:p>
            <a:r>
              <a:rPr lang="en-US" dirty="0" smtClean="0"/>
              <a:t>Need</a:t>
            </a:r>
          </a:p>
          <a:p>
            <a:r>
              <a:rPr lang="en-US" dirty="0" smtClean="0"/>
              <a:t>Funding (“programing, “planning,” other)</a:t>
            </a:r>
          </a:p>
          <a:p>
            <a:r>
              <a:rPr lang="en-US" dirty="0" smtClean="0"/>
              <a:t>Design</a:t>
            </a:r>
          </a:p>
          <a:p>
            <a:r>
              <a:rPr lang="en-US" dirty="0" smtClean="0"/>
              <a:t>Construction</a:t>
            </a:r>
          </a:p>
          <a:p>
            <a:r>
              <a:rPr lang="en-US" dirty="0" smtClean="0"/>
              <a:t>O&amp;M</a:t>
            </a:r>
          </a:p>
          <a:p>
            <a:r>
              <a:rPr lang="en-US" dirty="0" smtClean="0"/>
              <a:t>Demolition</a:t>
            </a:r>
            <a:endParaRPr lang="en-US" dirty="0"/>
          </a:p>
        </p:txBody>
      </p:sp>
      <p:sp>
        <p:nvSpPr>
          <p:cNvPr id="4" name="Slide Number Placeholder 3"/>
          <p:cNvSpPr>
            <a:spLocks noGrp="1"/>
          </p:cNvSpPr>
          <p:nvPr>
            <p:ph type="sldNum" sz="quarter" idx="12"/>
          </p:nvPr>
        </p:nvSpPr>
        <p:spPr/>
        <p:txBody>
          <a:bodyPr/>
          <a:lstStyle/>
          <a:p>
            <a:pPr>
              <a:defRPr/>
            </a:pPr>
            <a:fld id="{B5F337C4-F1F8-4629-819A-880B5A1F8AD2}" type="slidenum">
              <a:rPr lang="en-US" smtClean="0">
                <a:solidFill>
                  <a:srgbClr val="000000"/>
                </a:solidFill>
              </a:rPr>
              <a:pPr>
                <a:defRPr/>
              </a:pPr>
              <a:t>8</a:t>
            </a:fld>
            <a:endParaRPr lang="en-US">
              <a:solidFill>
                <a:srgbClr val="000000"/>
              </a:solidFill>
            </a:endParaRPr>
          </a:p>
        </p:txBody>
      </p:sp>
      <p:cxnSp>
        <p:nvCxnSpPr>
          <p:cNvPr id="6" name="Straight Arrow Connector 5"/>
          <p:cNvCxnSpPr/>
          <p:nvPr/>
        </p:nvCxnSpPr>
        <p:spPr>
          <a:xfrm>
            <a:off x="762000" y="2590800"/>
            <a:ext cx="0" cy="1676400"/>
          </a:xfrm>
          <a:prstGeom prst="straightConnector1">
            <a:avLst/>
          </a:prstGeom>
          <a:ln w="381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30205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Contacting Methods</a:t>
            </a:r>
            <a:endParaRPr lang="en-US" dirty="0"/>
          </a:p>
        </p:txBody>
      </p:sp>
      <p:sp>
        <p:nvSpPr>
          <p:cNvPr id="3" name="Content Placeholder 2"/>
          <p:cNvSpPr>
            <a:spLocks noGrp="1"/>
          </p:cNvSpPr>
          <p:nvPr>
            <p:ph idx="1"/>
          </p:nvPr>
        </p:nvSpPr>
        <p:spPr/>
        <p:txBody>
          <a:bodyPr/>
          <a:lstStyle/>
          <a:p>
            <a:r>
              <a:rPr lang="en-US" dirty="0" smtClean="0"/>
              <a:t>Lump sum</a:t>
            </a:r>
          </a:p>
          <a:p>
            <a:r>
              <a:rPr lang="en-US" dirty="0" smtClean="0"/>
              <a:t>Cost plus</a:t>
            </a:r>
          </a:p>
          <a:p>
            <a:r>
              <a:rPr lang="en-US" dirty="0" smtClean="0"/>
              <a:t>Cost reimbursable</a:t>
            </a:r>
          </a:p>
          <a:p>
            <a:r>
              <a:rPr lang="en-US" dirty="0" smtClean="0"/>
              <a:t>“T&amp;M”</a:t>
            </a:r>
          </a:p>
          <a:p>
            <a:r>
              <a:rPr lang="en-US" dirty="0" smtClean="0"/>
              <a:t>“In house”</a:t>
            </a:r>
            <a:endParaRPr lang="en-US" dirty="0"/>
          </a:p>
        </p:txBody>
      </p:sp>
      <p:sp>
        <p:nvSpPr>
          <p:cNvPr id="4" name="Slide Number Placeholder 3"/>
          <p:cNvSpPr>
            <a:spLocks noGrp="1"/>
          </p:cNvSpPr>
          <p:nvPr>
            <p:ph type="sldNum" sz="quarter" idx="12"/>
          </p:nvPr>
        </p:nvSpPr>
        <p:spPr/>
        <p:txBody>
          <a:bodyPr/>
          <a:lstStyle/>
          <a:p>
            <a:pPr>
              <a:defRPr/>
            </a:pPr>
            <a:fld id="{B5F337C4-F1F8-4629-819A-880B5A1F8AD2}" type="slidenum">
              <a:rPr lang="en-US" smtClean="0">
                <a:solidFill>
                  <a:srgbClr val="000000"/>
                </a:solidFill>
              </a:rPr>
              <a:pPr>
                <a:defRPr/>
              </a:pPr>
              <a:t>9</a:t>
            </a:fld>
            <a:endParaRPr lang="en-US">
              <a:solidFill>
                <a:srgbClr val="000000"/>
              </a:solidFill>
            </a:endParaRPr>
          </a:p>
        </p:txBody>
      </p:sp>
    </p:spTree>
    <p:extLst>
      <p:ext uri="{BB962C8B-B14F-4D97-AF65-F5344CB8AC3E}">
        <p14:creationId xmlns:p14="http://schemas.microsoft.com/office/powerpoint/2010/main" val="19323051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TotalTime>
  <Words>730</Words>
  <Application>Microsoft Office PowerPoint</Application>
  <PresentationFormat>On-screen Show (4:3)</PresentationFormat>
  <Paragraphs>174</Paragraphs>
  <Slides>33</Slides>
  <Notes>1</Notes>
  <HiddenSlides>0</HiddenSlides>
  <MMClips>0</MMClips>
  <ScaleCrop>false</ScaleCrop>
  <HeadingPairs>
    <vt:vector size="4" baseType="variant">
      <vt:variant>
        <vt:lpstr>Theme</vt:lpstr>
      </vt:variant>
      <vt:variant>
        <vt:i4>3</vt:i4>
      </vt:variant>
      <vt:variant>
        <vt:lpstr>Slide Titles</vt:lpstr>
      </vt:variant>
      <vt:variant>
        <vt:i4>33</vt:i4>
      </vt:variant>
    </vt:vector>
  </HeadingPairs>
  <TitlesOfParts>
    <vt:vector size="36" baseType="lpstr">
      <vt:lpstr>Office Theme</vt:lpstr>
      <vt:lpstr>1_Office Theme</vt:lpstr>
      <vt:lpstr>2_Office Theme</vt:lpstr>
      <vt:lpstr>Alternate Project Delivery Systems for Governments</vt:lpstr>
      <vt:lpstr>Preliminaries</vt:lpstr>
      <vt:lpstr>Thanks</vt:lpstr>
      <vt:lpstr>Program</vt:lpstr>
      <vt:lpstr>Warm-up</vt:lpstr>
      <vt:lpstr>Project</vt:lpstr>
      <vt:lpstr>Project Delivery System</vt:lpstr>
      <vt:lpstr>Project</vt:lpstr>
      <vt:lpstr>Contacting Methods</vt:lpstr>
      <vt:lpstr>Contractor Selection</vt:lpstr>
      <vt:lpstr>“Governments”</vt:lpstr>
      <vt:lpstr>Boss Tweed</vt:lpstr>
      <vt:lpstr>PowerPoint Presentation</vt:lpstr>
      <vt:lpstr>Tweed’s Project Delivery System</vt:lpstr>
      <vt:lpstr>PowerPoint Presentation</vt:lpstr>
      <vt:lpstr>Public Construction Contracts</vt:lpstr>
      <vt:lpstr>Public Contract</vt:lpstr>
      <vt:lpstr>“Alternate”</vt:lpstr>
      <vt:lpstr>Owner’s Constraints</vt:lpstr>
      <vt:lpstr>QBS</vt:lpstr>
      <vt:lpstr>Project Delivery System</vt:lpstr>
      <vt:lpstr>PowerPoint Presentation</vt:lpstr>
      <vt:lpstr>PowerPoint Presentation</vt:lpstr>
      <vt:lpstr>Design-Build</vt:lpstr>
      <vt:lpstr>PowerPoint Presentation</vt:lpstr>
      <vt:lpstr>PowerPoint Presentation</vt:lpstr>
      <vt:lpstr> CMAR, GC/CM </vt:lpstr>
      <vt:lpstr> CMAR, GC/CM </vt:lpstr>
      <vt:lpstr>What the hell is CMAR?</vt:lpstr>
      <vt:lpstr>PowerPoint Presentation</vt:lpstr>
      <vt:lpstr>Other</vt:lpstr>
      <vt:lpstr>Public-private partnerships (PPP)</vt:lpstr>
      <vt:lpstr>Discussions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Alternate Project Delivery Systems for Governments</dc:title>
  <dc:creator>Bob</dc:creator>
  <cp:lastModifiedBy>Bob</cp:lastModifiedBy>
  <cp:revision>20</cp:revision>
  <dcterms:created xsi:type="dcterms:W3CDTF">2015-11-08T19:43:42Z</dcterms:created>
  <dcterms:modified xsi:type="dcterms:W3CDTF">2015-11-18T16:04:56Z</dcterms:modified>
</cp:coreProperties>
</file>